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2" r:id="rId5"/>
    <p:sldId id="283" r:id="rId6"/>
    <p:sldId id="284" r:id="rId7"/>
    <p:sldId id="285" r:id="rId8"/>
    <p:sldId id="257" r:id="rId9"/>
    <p:sldId id="277" r:id="rId10"/>
    <p:sldId id="271" r:id="rId11"/>
    <p:sldId id="273" r:id="rId12"/>
    <p:sldId id="278" r:id="rId13"/>
    <p:sldId id="279" r:id="rId14"/>
    <p:sldId id="275" r:id="rId15"/>
    <p:sldId id="276" r:id="rId16"/>
    <p:sldId id="258" r:id="rId17"/>
    <p:sldId id="259" r:id="rId18"/>
    <p:sldId id="260" r:id="rId19"/>
    <p:sldId id="262" r:id="rId20"/>
    <p:sldId id="296" r:id="rId21"/>
    <p:sldId id="261" r:id="rId22"/>
    <p:sldId id="263" r:id="rId23"/>
    <p:sldId id="264" r:id="rId24"/>
    <p:sldId id="265" r:id="rId25"/>
    <p:sldId id="266" r:id="rId26"/>
    <p:sldId id="267" r:id="rId27"/>
    <p:sldId id="268" r:id="rId28"/>
    <p:sldId id="270" r:id="rId29"/>
    <p:sldId id="269" r:id="rId30"/>
    <p:sldId id="297" r:id="rId31"/>
    <p:sldId id="298" r:id="rId32"/>
    <p:sldId id="286" r:id="rId33"/>
    <p:sldId id="287" r:id="rId34"/>
    <p:sldId id="299" r:id="rId35"/>
    <p:sldId id="288" r:id="rId36"/>
    <p:sldId id="289" r:id="rId37"/>
    <p:sldId id="290" r:id="rId38"/>
    <p:sldId id="291" r:id="rId39"/>
    <p:sldId id="292" r:id="rId40"/>
    <p:sldId id="293" r:id="rId41"/>
    <p:sldId id="294" r:id="rId42"/>
    <p:sldId id="295" r:id="rId43"/>
    <p:sldId id="300" r:id="rId44"/>
    <p:sldId id="301" r:id="rId45"/>
    <p:sldId id="302" r:id="rId46"/>
    <p:sldId id="303" r:id="rId47"/>
    <p:sldId id="304" r:id="rId48"/>
    <p:sldId id="305" r:id="rId49"/>
    <p:sldId id="306" r:id="rId50"/>
    <p:sldId id="307" r:id="rId51"/>
    <p:sldId id="308" r:id="rId52"/>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32" y="-4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28-3-2017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26671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28-3-2017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167220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28-3-2017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46507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4BA7DE69-1550-4A11-ADF1-56545299EE6F}" type="datetimeFigureOut">
              <a:rPr lang="nl-NL" smtClean="0"/>
              <a:t>28-3-2017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8859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A7DE69-1550-4A11-ADF1-56545299EE6F}" type="datetimeFigureOut">
              <a:rPr lang="nl-NL" smtClean="0"/>
              <a:t>28-3-2017</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3548320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4BA7DE69-1550-4A11-ADF1-56545299EE6F}" type="datetimeFigureOut">
              <a:rPr lang="nl-NL" smtClean="0"/>
              <a:t>28-3-2017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14442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4BA7DE69-1550-4A11-ADF1-56545299EE6F}" type="datetimeFigureOut">
              <a:rPr lang="nl-NL" smtClean="0"/>
              <a:t>28-3-2017</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627418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4BA7DE69-1550-4A11-ADF1-56545299EE6F}" type="datetimeFigureOut">
              <a:rPr lang="nl-NL" smtClean="0"/>
              <a:t>28-3-2017</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45494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7DE69-1550-4A11-ADF1-56545299EE6F}" type="datetimeFigureOut">
              <a:rPr lang="nl-NL" smtClean="0"/>
              <a:t>28-3-2017</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2802850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A7DE69-1550-4A11-ADF1-56545299EE6F}" type="datetimeFigureOut">
              <a:rPr lang="nl-NL" smtClean="0"/>
              <a:t>28-3-2017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423776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A7DE69-1550-4A11-ADF1-56545299EE6F}" type="datetimeFigureOut">
              <a:rPr lang="nl-NL" smtClean="0"/>
              <a:t>28-3-2017</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ED1AB690-BC0D-46DA-9A98-140C6FA31615}" type="slidenum">
              <a:rPr lang="nl-NL" smtClean="0"/>
              <a:t>‹#›</a:t>
            </a:fld>
            <a:endParaRPr lang="nl-NL"/>
          </a:p>
        </p:txBody>
      </p:sp>
    </p:spTree>
    <p:extLst>
      <p:ext uri="{BB962C8B-B14F-4D97-AF65-F5344CB8AC3E}">
        <p14:creationId xmlns:p14="http://schemas.microsoft.com/office/powerpoint/2010/main" val="301687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7DE69-1550-4A11-ADF1-56545299EE6F}" type="datetimeFigureOut">
              <a:rPr lang="nl-NL" smtClean="0"/>
              <a:t>28-3-2017</a:t>
            </a:fld>
            <a:endParaRPr lang="nl-N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1AB690-BC0D-46DA-9A98-140C6FA31615}" type="slidenum">
              <a:rPr lang="nl-NL" smtClean="0"/>
              <a:t>‹#›</a:t>
            </a:fld>
            <a:endParaRPr lang="nl-NL"/>
          </a:p>
        </p:txBody>
      </p:sp>
    </p:spTree>
    <p:extLst>
      <p:ext uri="{BB962C8B-B14F-4D97-AF65-F5344CB8AC3E}">
        <p14:creationId xmlns:p14="http://schemas.microsoft.com/office/powerpoint/2010/main" val="2467642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2.pn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tif"/><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550.png"/><Relationship Id="rId4" Type="http://schemas.openxmlformats.org/officeDocument/2006/relationships/image" Target="../media/image410.png"/></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4.png"/><Relationship Id="rId7" Type="http://schemas.openxmlformats.org/officeDocument/2006/relationships/image" Target="../media/image180.png"/><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png"/><Relationship Id="rId9" Type="http://schemas.openxmlformats.org/officeDocument/2006/relationships/image" Target="../media/image20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rban and rural water pol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05"/>
            <a:ext cx="9081945" cy="35543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54772" y="3645024"/>
            <a:ext cx="7772400" cy="1470025"/>
          </a:xfrm>
        </p:spPr>
        <p:txBody>
          <a:bodyPr/>
          <a:lstStyle/>
          <a:p>
            <a:r>
              <a:rPr lang="en-US" dirty="0" smtClean="0">
                <a:solidFill>
                  <a:schemeClr val="accent3">
                    <a:lumMod val="50000"/>
                  </a:schemeClr>
                </a:solidFill>
              </a:rPr>
              <a:t>Environment Quality and Economic growth</a:t>
            </a:r>
            <a:endParaRPr lang="nl-NL" dirty="0">
              <a:solidFill>
                <a:schemeClr val="accent2">
                  <a:lumMod val="75000"/>
                </a:schemeClr>
              </a:solidFill>
            </a:endParaRPr>
          </a:p>
        </p:txBody>
      </p:sp>
      <p:sp>
        <p:nvSpPr>
          <p:cNvPr id="3" name="Subtitle 2"/>
          <p:cNvSpPr>
            <a:spLocks noGrp="1"/>
          </p:cNvSpPr>
          <p:nvPr>
            <p:ph type="subTitle" idx="1"/>
          </p:nvPr>
        </p:nvSpPr>
        <p:spPr>
          <a:xfrm>
            <a:off x="1340572" y="5095203"/>
            <a:ext cx="6400800" cy="1752600"/>
          </a:xfrm>
        </p:spPr>
        <p:txBody>
          <a:bodyPr/>
          <a:lstStyle/>
          <a:p>
            <a:r>
              <a:rPr lang="en-GB" dirty="0" smtClean="0"/>
              <a:t>Saket Pande</a:t>
            </a:r>
            <a:endParaRPr lang="nl-NL" dirty="0"/>
          </a:p>
        </p:txBody>
      </p:sp>
    </p:spTree>
    <p:extLst>
      <p:ext uri="{BB962C8B-B14F-4D97-AF65-F5344CB8AC3E}">
        <p14:creationId xmlns:p14="http://schemas.microsoft.com/office/powerpoint/2010/main" val="1281545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This is a water quality modeling class!</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10</a:t>
            </a:fld>
            <a:endParaRPr lang="nl-NL"/>
          </a:p>
        </p:txBody>
      </p:sp>
      <p:sp>
        <p:nvSpPr>
          <p:cNvPr id="5" name="Title 4"/>
          <p:cNvSpPr>
            <a:spLocks noGrp="1"/>
          </p:cNvSpPr>
          <p:nvPr>
            <p:ph type="title"/>
          </p:nvPr>
        </p:nvSpPr>
        <p:spPr>
          <a:xfrm>
            <a:off x="2510506" y="461417"/>
            <a:ext cx="4122987" cy="769441"/>
          </a:xfrm>
          <a:prstGeom prst="rect">
            <a:avLst/>
          </a:prstGeom>
        </p:spPr>
        <p:txBody>
          <a:bodyPr wrap="none">
            <a:spAutoFit/>
          </a:bodyPr>
          <a:lstStyle/>
          <a:p>
            <a:r>
              <a:rPr lang="en-US" dirty="0" smtClean="0"/>
              <a:t>Why </a:t>
            </a:r>
            <a:r>
              <a:rPr lang="en-US" dirty="0"/>
              <a:t>do we care?</a:t>
            </a:r>
          </a:p>
        </p:txBody>
      </p:sp>
      <p:pic>
        <p:nvPicPr>
          <p:cNvPr id="11268" name="Picture 4" descr="http://2.bp.blogspot.com/-AnMGyTNskmY/UxiomU4UEuI/AAAAAAAABAw/ajWqrL8fQNs/s1600/DCERP+Stud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847"/>
            <a:ext cx="4464496" cy="4822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48064" y="3573016"/>
            <a:ext cx="3816424" cy="1200329"/>
          </a:xfrm>
          <a:prstGeom prst="rect">
            <a:avLst/>
          </a:prstGeom>
          <a:noFill/>
        </p:spPr>
        <p:txBody>
          <a:bodyPr wrap="square" rtlCol="0">
            <a:spAutoFit/>
          </a:bodyPr>
          <a:lstStyle/>
          <a:p>
            <a:r>
              <a:rPr lang="en-US" dirty="0" smtClean="0"/>
              <a:t>We prefer better environmental quality but also better livelihood, more income or better economy. Often there is a tradeoff between them.</a:t>
            </a:r>
            <a:endParaRPr lang="en-US" dirty="0"/>
          </a:p>
        </p:txBody>
      </p:sp>
      <p:sp>
        <p:nvSpPr>
          <p:cNvPr id="8" name="Rectangle 7"/>
          <p:cNvSpPr/>
          <p:nvPr/>
        </p:nvSpPr>
        <p:spPr>
          <a:xfrm>
            <a:off x="5004048" y="6093296"/>
            <a:ext cx="4168385" cy="369332"/>
          </a:xfrm>
          <a:prstGeom prst="rect">
            <a:avLst/>
          </a:prstGeom>
        </p:spPr>
        <p:txBody>
          <a:bodyPr wrap="none">
            <a:spAutoFit/>
          </a:bodyPr>
          <a:lstStyle/>
          <a:p>
            <a:r>
              <a:rPr lang="en-US" dirty="0" smtClean="0"/>
              <a:t>Source: onehealtheducation.blogspot.com</a:t>
            </a:r>
            <a:endParaRPr lang="en-US" dirty="0"/>
          </a:p>
        </p:txBody>
      </p:sp>
    </p:spTree>
    <p:extLst>
      <p:ext uri="{BB962C8B-B14F-4D97-AF65-F5344CB8AC3E}">
        <p14:creationId xmlns:p14="http://schemas.microsoft.com/office/powerpoint/2010/main" val="3278827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Rio Declaration on Environment and </a:t>
            </a:r>
            <a:r>
              <a:rPr lang="en-US" dirty="0" smtClean="0"/>
              <a:t>Development 1992</a:t>
            </a:r>
            <a:endParaRPr lang="en-US" dirty="0"/>
          </a:p>
        </p:txBody>
      </p:sp>
      <p:sp>
        <p:nvSpPr>
          <p:cNvPr id="3" name="Content Placeholder 2"/>
          <p:cNvSpPr>
            <a:spLocks noGrp="1"/>
          </p:cNvSpPr>
          <p:nvPr>
            <p:ph idx="1"/>
          </p:nvPr>
        </p:nvSpPr>
        <p:spPr>
          <a:xfrm>
            <a:off x="467544" y="4149080"/>
            <a:ext cx="8229600" cy="2116832"/>
          </a:xfrm>
        </p:spPr>
        <p:txBody>
          <a:bodyPr/>
          <a:lstStyle/>
          <a:p>
            <a:pPr marL="0" indent="0">
              <a:buNone/>
            </a:pPr>
            <a:r>
              <a:rPr lang="en-US" dirty="0"/>
              <a:t>Principle 3: “The right to development must be fulfilled so as to </a:t>
            </a:r>
            <a:r>
              <a:rPr lang="en-US" u="sng" dirty="0"/>
              <a:t>equitably</a:t>
            </a:r>
            <a:r>
              <a:rPr lang="en-US" dirty="0"/>
              <a:t> meet developmental and environmental needs of </a:t>
            </a:r>
            <a:r>
              <a:rPr lang="en-US" u="sng" dirty="0"/>
              <a:t>present and future generations</a:t>
            </a:r>
            <a:r>
              <a:rPr lang="en-US" dirty="0" smtClean="0"/>
              <a:t>.”</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11</a:t>
            </a:fld>
            <a:endParaRPr lang="nl-NL"/>
          </a:p>
        </p:txBody>
      </p:sp>
      <p:pic>
        <p:nvPicPr>
          <p:cNvPr id="7170" name="Picture 2" descr="http://static.trunity.net/files/124201_124300/124210/200px-RioEarthSummit19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7972" y="1700808"/>
            <a:ext cx="2858164" cy="222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09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geostrategis.com/images/wellbeingb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 y="548680"/>
            <a:ext cx="9148388" cy="57958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76056" y="6363166"/>
            <a:ext cx="3075714" cy="369332"/>
          </a:xfrm>
          <a:prstGeom prst="rect">
            <a:avLst/>
          </a:prstGeom>
        </p:spPr>
        <p:txBody>
          <a:bodyPr wrap="none">
            <a:spAutoFit/>
          </a:bodyPr>
          <a:lstStyle/>
          <a:p>
            <a:r>
              <a:rPr lang="en-US" dirty="0" smtClean="0"/>
              <a:t>Source: www.geostrategis.com</a:t>
            </a:r>
            <a:endParaRPr lang="en-US" dirty="0"/>
          </a:p>
        </p:txBody>
      </p:sp>
    </p:spTree>
    <p:extLst>
      <p:ext uri="{BB962C8B-B14F-4D97-AF65-F5344CB8AC3E}">
        <p14:creationId xmlns:p14="http://schemas.microsoft.com/office/powerpoint/2010/main" val="3964326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environment incompatible with development?</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13</a:t>
            </a:fld>
            <a:endParaRPr lang="nl-NL"/>
          </a:p>
        </p:txBody>
      </p:sp>
      <p:pic>
        <p:nvPicPr>
          <p:cNvPr id="8194" name="Picture 2" descr="https://encrypted-tbn1.gstatic.com/images?q=tbn:ANd9GcSZ4QJoCnovvMZtu4QFKC64a2HQdbJZ2rE4LuOVOM1c9MbuTM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832"/>
            <a:ext cx="4320480" cy="331236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encrypted-tbn3.gstatic.com/images?q=tbn:ANd9GcTwHObE1F0a9nzp6udedee-YU4-mkKHb81Uk03nWekbklICUzQ2J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1916832"/>
            <a:ext cx="4439253" cy="33123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79712" y="5589240"/>
            <a:ext cx="5832648" cy="369332"/>
          </a:xfrm>
          <a:prstGeom prst="rect">
            <a:avLst/>
          </a:prstGeom>
          <a:noFill/>
        </p:spPr>
        <p:txBody>
          <a:bodyPr wrap="square" rtlCol="0">
            <a:spAutoFit/>
          </a:bodyPr>
          <a:lstStyle/>
          <a:p>
            <a:r>
              <a:rPr lang="en-US" dirty="0" smtClean="0">
                <a:solidFill>
                  <a:srgbClr val="FF0000"/>
                </a:solidFill>
              </a:rPr>
              <a:t>What do you think?</a:t>
            </a:r>
            <a:endParaRPr lang="en-US" dirty="0">
              <a:solidFill>
                <a:srgbClr val="FF0000"/>
              </a:solidFill>
            </a:endParaRPr>
          </a:p>
        </p:txBody>
      </p:sp>
    </p:spTree>
    <p:extLst>
      <p:ext uri="{BB962C8B-B14F-4D97-AF65-F5344CB8AC3E}">
        <p14:creationId xmlns:p14="http://schemas.microsoft.com/office/powerpoint/2010/main" val="1864127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6E05B36-BBC8-49B2-8E44-E3D025E32FF0}" type="slidenum">
              <a:rPr lang="nl-NL" smtClean="0"/>
              <a:t>14</a:t>
            </a:fld>
            <a:endParaRPr lang="nl-NL"/>
          </a:p>
        </p:txBody>
      </p:sp>
      <p:pic>
        <p:nvPicPr>
          <p:cNvPr id="5" name="Picture 4" descr="http://environment.yale.edu/envirocenter/files/EPI_Graph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092631"/>
            <a:ext cx="7570812" cy="57721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92080" y="6381328"/>
            <a:ext cx="2991973" cy="369332"/>
          </a:xfrm>
          <a:prstGeom prst="rect">
            <a:avLst/>
          </a:prstGeom>
        </p:spPr>
        <p:txBody>
          <a:bodyPr wrap="none">
            <a:spAutoFit/>
          </a:bodyPr>
          <a:lstStyle/>
          <a:p>
            <a:r>
              <a:rPr lang="en-US" dirty="0" smtClean="0"/>
              <a:t>Source: environment.yale.edu</a:t>
            </a:r>
            <a:endParaRPr lang="en-US" dirty="0"/>
          </a:p>
        </p:txBody>
      </p:sp>
      <p:sp>
        <p:nvSpPr>
          <p:cNvPr id="7" name="Title 1"/>
          <p:cNvSpPr>
            <a:spLocks noGrp="1"/>
          </p:cNvSpPr>
          <p:nvPr>
            <p:ph type="title"/>
          </p:nvPr>
        </p:nvSpPr>
        <p:spPr>
          <a:xfrm>
            <a:off x="457200" y="274638"/>
            <a:ext cx="8229600" cy="1143000"/>
          </a:xfrm>
        </p:spPr>
        <p:txBody>
          <a:bodyPr>
            <a:normAutofit fontScale="90000"/>
          </a:bodyPr>
          <a:lstStyle/>
          <a:p>
            <a:r>
              <a:rPr lang="en-US" dirty="0" smtClean="0"/>
              <a:t>Development can lead to investment in environmental health</a:t>
            </a:r>
            <a:endParaRPr lang="en-US" dirty="0"/>
          </a:p>
        </p:txBody>
      </p:sp>
    </p:spTree>
    <p:extLst>
      <p:ext uri="{BB962C8B-B14F-4D97-AF65-F5344CB8AC3E}">
        <p14:creationId xmlns:p14="http://schemas.microsoft.com/office/powerpoint/2010/main" val="1723663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 we need to explain this pattern of environment and growth? </a:t>
            </a:r>
          </a:p>
        </p:txBody>
      </p:sp>
      <p:sp>
        <p:nvSpPr>
          <p:cNvPr id="4" name="Slide Number Placeholder 3"/>
          <p:cNvSpPr>
            <a:spLocks noGrp="1"/>
          </p:cNvSpPr>
          <p:nvPr>
            <p:ph type="sldNum" sz="quarter" idx="12"/>
          </p:nvPr>
        </p:nvSpPr>
        <p:spPr/>
        <p:txBody>
          <a:bodyPr/>
          <a:lstStyle/>
          <a:p>
            <a:fld id="{96E05B36-BBC8-49B2-8E44-E3D025E32FF0}" type="slidenum">
              <a:rPr lang="nl-NL" smtClean="0"/>
              <a:t>15</a:t>
            </a:fld>
            <a:endParaRPr lang="nl-NL"/>
          </a:p>
        </p:txBody>
      </p:sp>
      <p:sp>
        <p:nvSpPr>
          <p:cNvPr id="5" name="Content Placeholder 4"/>
          <p:cNvSpPr txBox="1">
            <a:spLocks noGrp="1"/>
          </p:cNvSpPr>
          <p:nvPr>
            <p:ph idx="1"/>
          </p:nvPr>
        </p:nvSpPr>
        <p:spPr>
          <a:xfrm>
            <a:off x="457200" y="1600200"/>
            <a:ext cx="8229600" cy="4228850"/>
          </a:xfrm>
          <a:prstGeom prst="rect">
            <a:avLst/>
          </a:prstGeom>
          <a:noFill/>
        </p:spPr>
        <p:txBody>
          <a:bodyPr wrap="square" rtlCol="0">
            <a:spAutoFit/>
          </a:bodyPr>
          <a:lstStyle/>
          <a:p>
            <a:r>
              <a:rPr lang="en-US" dirty="0" smtClean="0"/>
              <a:t>How can we build low order models of economies or societies realistically?</a:t>
            </a:r>
          </a:p>
          <a:p>
            <a:r>
              <a:rPr lang="en-US" dirty="0" smtClean="0"/>
              <a:t>Do we need models that determine how environment and economic growth shape each other as societies evolve over generations?</a:t>
            </a:r>
          </a:p>
          <a:p>
            <a:r>
              <a:rPr lang="en-US" dirty="0" smtClean="0"/>
              <a:t>where scope for investment in environment and economic growth is possible?</a:t>
            </a:r>
            <a:endParaRPr lang="en-US" dirty="0"/>
          </a:p>
        </p:txBody>
      </p:sp>
    </p:spTree>
    <p:extLst>
      <p:ext uri="{BB962C8B-B14F-4D97-AF65-F5344CB8AC3E}">
        <p14:creationId xmlns:p14="http://schemas.microsoft.com/office/powerpoint/2010/main" val="6890325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Unconstrained maximization</a:t>
            </a:r>
            <a:endParaRPr lang="nl-NL" dirty="0"/>
          </a:p>
        </p:txBody>
      </p:sp>
      <p:sp>
        <p:nvSpPr>
          <p:cNvPr id="4" name="Freeform 3"/>
          <p:cNvSpPr/>
          <p:nvPr/>
        </p:nvSpPr>
        <p:spPr>
          <a:xfrm>
            <a:off x="1727804" y="2348880"/>
            <a:ext cx="2196124" cy="2808312"/>
          </a:xfrm>
          <a:custGeom>
            <a:avLst/>
            <a:gdLst>
              <a:gd name="connsiteX0" fmla="*/ 0 w 1692068"/>
              <a:gd name="connsiteY0" fmla="*/ 2443071 h 2477254"/>
              <a:gd name="connsiteX1" fmla="*/ 256374 w 1692068"/>
              <a:gd name="connsiteY1" fmla="*/ 1426121 h 2477254"/>
              <a:gd name="connsiteX2" fmla="*/ 752030 w 1692068"/>
              <a:gd name="connsiteY2" fmla="*/ 169890 h 2477254"/>
              <a:gd name="connsiteX3" fmla="*/ 991312 w 1692068"/>
              <a:gd name="connsiteY3" fmla="*/ 50248 h 2477254"/>
              <a:gd name="connsiteX4" fmla="*/ 1196411 w 1692068"/>
              <a:gd name="connsiteY4" fmla="*/ 528813 h 2477254"/>
              <a:gd name="connsiteX5" fmla="*/ 1555335 w 1692068"/>
              <a:gd name="connsiteY5" fmla="*/ 1870503 h 2477254"/>
              <a:gd name="connsiteX6" fmla="*/ 1692068 w 1692068"/>
              <a:gd name="connsiteY6" fmla="*/ 2477254 h 247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068" h="2477254">
                <a:moveTo>
                  <a:pt x="0" y="2443071"/>
                </a:moveTo>
                <a:cubicBezTo>
                  <a:pt x="65518" y="2124028"/>
                  <a:pt x="131036" y="1804985"/>
                  <a:pt x="256374" y="1426121"/>
                </a:cubicBezTo>
                <a:cubicBezTo>
                  <a:pt x="381712" y="1047257"/>
                  <a:pt x="629540" y="399202"/>
                  <a:pt x="752030" y="169890"/>
                </a:cubicBezTo>
                <a:cubicBezTo>
                  <a:pt x="874520" y="-59422"/>
                  <a:pt x="917249" y="-9573"/>
                  <a:pt x="991312" y="50248"/>
                </a:cubicBezTo>
                <a:cubicBezTo>
                  <a:pt x="1065376" y="110068"/>
                  <a:pt x="1102407" y="225437"/>
                  <a:pt x="1196411" y="528813"/>
                </a:cubicBezTo>
                <a:cubicBezTo>
                  <a:pt x="1290415" y="832189"/>
                  <a:pt x="1472726" y="1545763"/>
                  <a:pt x="1555335" y="1870503"/>
                </a:cubicBezTo>
                <a:cubicBezTo>
                  <a:pt x="1637945" y="2195243"/>
                  <a:pt x="1665006" y="2336248"/>
                  <a:pt x="1692068" y="2477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Freeform 4"/>
          <p:cNvSpPr/>
          <p:nvPr/>
        </p:nvSpPr>
        <p:spPr>
          <a:xfrm rot="10800000">
            <a:off x="5652120" y="2565486"/>
            <a:ext cx="2052109" cy="2591706"/>
          </a:xfrm>
          <a:custGeom>
            <a:avLst/>
            <a:gdLst>
              <a:gd name="connsiteX0" fmla="*/ 0 w 1692068"/>
              <a:gd name="connsiteY0" fmla="*/ 2443071 h 2477254"/>
              <a:gd name="connsiteX1" fmla="*/ 256374 w 1692068"/>
              <a:gd name="connsiteY1" fmla="*/ 1426121 h 2477254"/>
              <a:gd name="connsiteX2" fmla="*/ 752030 w 1692068"/>
              <a:gd name="connsiteY2" fmla="*/ 169890 h 2477254"/>
              <a:gd name="connsiteX3" fmla="*/ 991312 w 1692068"/>
              <a:gd name="connsiteY3" fmla="*/ 50248 h 2477254"/>
              <a:gd name="connsiteX4" fmla="*/ 1196411 w 1692068"/>
              <a:gd name="connsiteY4" fmla="*/ 528813 h 2477254"/>
              <a:gd name="connsiteX5" fmla="*/ 1555335 w 1692068"/>
              <a:gd name="connsiteY5" fmla="*/ 1870503 h 2477254"/>
              <a:gd name="connsiteX6" fmla="*/ 1692068 w 1692068"/>
              <a:gd name="connsiteY6" fmla="*/ 2477254 h 247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2068" h="2477254">
                <a:moveTo>
                  <a:pt x="0" y="2443071"/>
                </a:moveTo>
                <a:cubicBezTo>
                  <a:pt x="65518" y="2124028"/>
                  <a:pt x="131036" y="1804985"/>
                  <a:pt x="256374" y="1426121"/>
                </a:cubicBezTo>
                <a:cubicBezTo>
                  <a:pt x="381712" y="1047257"/>
                  <a:pt x="629540" y="399202"/>
                  <a:pt x="752030" y="169890"/>
                </a:cubicBezTo>
                <a:cubicBezTo>
                  <a:pt x="874520" y="-59422"/>
                  <a:pt x="917249" y="-9573"/>
                  <a:pt x="991312" y="50248"/>
                </a:cubicBezTo>
                <a:cubicBezTo>
                  <a:pt x="1065376" y="110068"/>
                  <a:pt x="1102407" y="225437"/>
                  <a:pt x="1196411" y="528813"/>
                </a:cubicBezTo>
                <a:cubicBezTo>
                  <a:pt x="1290415" y="832189"/>
                  <a:pt x="1472726" y="1545763"/>
                  <a:pt x="1555335" y="1870503"/>
                </a:cubicBezTo>
                <a:cubicBezTo>
                  <a:pt x="1637945" y="2195243"/>
                  <a:pt x="1665006" y="2336248"/>
                  <a:pt x="1692068" y="24772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p:cNvSpPr/>
          <p:nvPr/>
        </p:nvSpPr>
        <p:spPr>
          <a:xfrm rot="5400000">
            <a:off x="2877991" y="2323243"/>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l 7"/>
          <p:cNvSpPr/>
          <p:nvPr/>
        </p:nvSpPr>
        <p:spPr>
          <a:xfrm rot="5400000">
            <a:off x="6568350" y="5107747"/>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8"/>
          <p:cNvSpPr/>
          <p:nvPr/>
        </p:nvSpPr>
        <p:spPr>
          <a:xfrm rot="5400000">
            <a:off x="3266885" y="3005923"/>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l 9"/>
          <p:cNvSpPr/>
          <p:nvPr/>
        </p:nvSpPr>
        <p:spPr>
          <a:xfrm rot="5400000">
            <a:off x="2402789" y="3050898"/>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Straight Connector 11"/>
          <p:cNvCxnSpPr/>
          <p:nvPr/>
        </p:nvCxnSpPr>
        <p:spPr>
          <a:xfrm flipV="1">
            <a:off x="2229919" y="2580830"/>
            <a:ext cx="402185" cy="85671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483768" y="2348880"/>
            <a:ext cx="878019" cy="187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3198944" y="2606370"/>
            <a:ext cx="288032" cy="85671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138311" y="5157192"/>
            <a:ext cx="878019" cy="187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rot="5400000">
            <a:off x="6145708" y="4446083"/>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p:cNvSpPr/>
          <p:nvPr/>
        </p:nvSpPr>
        <p:spPr>
          <a:xfrm rot="5400000">
            <a:off x="7007359" y="4446083"/>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1" name="Straight Connector 20"/>
          <p:cNvCxnSpPr/>
          <p:nvPr/>
        </p:nvCxnSpPr>
        <p:spPr>
          <a:xfrm flipH="1" flipV="1">
            <a:off x="6046667" y="4098704"/>
            <a:ext cx="288032" cy="85671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1241" y="4098704"/>
            <a:ext cx="402185" cy="85671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187624" y="2420888"/>
            <a:ext cx="72008" cy="331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187624" y="5733256"/>
            <a:ext cx="30963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220072" y="2420888"/>
            <a:ext cx="72008" cy="331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220072" y="5733256"/>
            <a:ext cx="30963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526356" y="3861048"/>
                <a:ext cx="693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𝑓</m:t>
                      </m:r>
                      <m:r>
                        <a:rPr lang="en-GB" b="0" i="1" smtClean="0">
                          <a:latin typeface="Cambria Math"/>
                        </a:rPr>
                        <m:t>(</m:t>
                      </m:r>
                      <m:r>
                        <a:rPr lang="en-GB" b="0" i="1" smtClean="0">
                          <a:latin typeface="Cambria Math"/>
                        </a:rPr>
                        <m:t>𝑥</m:t>
                      </m:r>
                      <m:r>
                        <a:rPr lang="en-GB" b="0" i="1" smtClean="0">
                          <a:latin typeface="Cambria Math"/>
                        </a:rPr>
                        <m:t>)</m:t>
                      </m:r>
                    </m:oMath>
                  </m:oMathPara>
                </a14:m>
                <a:endParaRPr lang="nl-NL" dirty="0"/>
              </a:p>
            </p:txBody>
          </p:sp>
        </mc:Choice>
        <mc:Fallback xmlns="">
          <p:sp>
            <p:nvSpPr>
              <p:cNvPr id="33" name="TextBox 32"/>
              <p:cNvSpPr txBox="1">
                <a:spLocks noRot="1" noChangeAspect="1" noMove="1" noResize="1" noEditPoints="1" noAdjustHandles="1" noChangeArrowheads="1" noChangeShapeType="1" noTextEdit="1"/>
              </p:cNvSpPr>
              <p:nvPr/>
            </p:nvSpPr>
            <p:spPr>
              <a:xfrm>
                <a:off x="4526356" y="3861048"/>
                <a:ext cx="693716" cy="369332"/>
              </a:xfrm>
              <a:prstGeom prst="rect">
                <a:avLst/>
              </a:prstGeom>
              <a:blipFill rotWithShape="1">
                <a:blip r:embed="rId2"/>
                <a:stretch>
                  <a:fillRect b="-114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565916" y="3914038"/>
                <a:ext cx="6937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𝑓</m:t>
                      </m:r>
                      <m:r>
                        <a:rPr lang="en-GB" b="0" i="1" smtClean="0">
                          <a:latin typeface="Cambria Math"/>
                        </a:rPr>
                        <m:t>(</m:t>
                      </m:r>
                      <m:r>
                        <a:rPr lang="en-GB" b="0" i="1" smtClean="0">
                          <a:latin typeface="Cambria Math"/>
                        </a:rPr>
                        <m:t>𝑥</m:t>
                      </m:r>
                      <m:r>
                        <a:rPr lang="en-GB" b="0" i="1" smtClean="0">
                          <a:latin typeface="Cambria Math"/>
                        </a:rPr>
                        <m:t>)</m:t>
                      </m:r>
                    </m:oMath>
                  </m:oMathPara>
                </a14:m>
                <a:endParaRPr lang="nl-NL" dirty="0"/>
              </a:p>
            </p:txBody>
          </p:sp>
        </mc:Choice>
        <mc:Fallback xmlns="">
          <p:sp>
            <p:nvSpPr>
              <p:cNvPr id="34" name="TextBox 33"/>
              <p:cNvSpPr txBox="1">
                <a:spLocks noRot="1" noChangeAspect="1" noMove="1" noResize="1" noEditPoints="1" noAdjustHandles="1" noChangeArrowheads="1" noChangeShapeType="1" noTextEdit="1"/>
              </p:cNvSpPr>
              <p:nvPr/>
            </p:nvSpPr>
            <p:spPr>
              <a:xfrm>
                <a:off x="565916" y="3914038"/>
                <a:ext cx="693716" cy="369332"/>
              </a:xfrm>
              <a:prstGeom prst="rect">
                <a:avLst/>
              </a:prstGeom>
              <a:blipFill rotWithShape="1">
                <a:blip r:embed="rId3"/>
                <a:stretch>
                  <a:fillRect b="-114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465336" y="5661248"/>
                <a:ext cx="430502" cy="369332"/>
              </a:xfrm>
              <a:prstGeom prst="rect">
                <a:avLst/>
              </a:prstGeom>
              <a:noFill/>
            </p:spPr>
            <p:txBody>
              <a:bodyPr wrap="none" rtlCol="0">
                <a:spAutoFit/>
              </a:bodyPr>
              <a:lstStyle/>
              <a:p>
                <a14:m>
                  <m:oMath xmlns:m="http://schemas.openxmlformats.org/officeDocument/2006/math">
                    <m:r>
                      <a:rPr lang="en-GB" b="0" i="1" smtClean="0">
                        <a:latin typeface="Cambria Math"/>
                      </a:rPr>
                      <m:t>𝑥</m:t>
                    </m:r>
                  </m:oMath>
                </a14:m>
                <a:r>
                  <a:rPr lang="nl-NL" dirty="0" smtClean="0"/>
                  <a:t>*</a:t>
                </a:r>
                <a:endParaRPr lang="nl-NL" dirty="0"/>
              </a:p>
            </p:txBody>
          </p:sp>
        </mc:Choice>
        <mc:Fallback xmlns="">
          <p:sp>
            <p:nvSpPr>
              <p:cNvPr id="36" name="TextBox 35"/>
              <p:cNvSpPr txBox="1">
                <a:spLocks noRot="1" noChangeAspect="1" noMove="1" noResize="1" noEditPoints="1" noAdjustHandles="1" noChangeArrowheads="1" noChangeShapeType="1" noTextEdit="1"/>
              </p:cNvSpPr>
              <p:nvPr/>
            </p:nvSpPr>
            <p:spPr>
              <a:xfrm>
                <a:off x="6465336" y="5661248"/>
                <a:ext cx="430502" cy="369332"/>
              </a:xfrm>
              <a:prstGeom prst="rect">
                <a:avLst/>
              </a:prstGeom>
              <a:blipFill rotWithShape="1">
                <a:blip r:embed="rId4"/>
                <a:stretch>
                  <a:fillRect t="-8333" r="-11429" b="-26667"/>
                </a:stretch>
              </a:blipFill>
            </p:spPr>
            <p:txBody>
              <a:bodyPr/>
              <a:lstStyle/>
              <a:p>
                <a:r>
                  <a:rPr lang="nl-NL">
                    <a:noFill/>
                  </a:rPr>
                  <a:t> </a:t>
                </a:r>
              </a:p>
            </p:txBody>
          </p:sp>
        </mc:Fallback>
      </mc:AlternateContent>
      <p:cxnSp>
        <p:nvCxnSpPr>
          <p:cNvPr id="38" name="Straight Connector 37"/>
          <p:cNvCxnSpPr>
            <a:stCxn id="6" idx="6"/>
          </p:cNvCxnSpPr>
          <p:nvPr/>
        </p:nvCxnSpPr>
        <p:spPr>
          <a:xfrm flipH="1">
            <a:off x="2886962" y="2404222"/>
            <a:ext cx="36004" cy="33290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626750" y="5143751"/>
            <a:ext cx="7845" cy="60756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2735796" y="5751320"/>
                <a:ext cx="430502" cy="369332"/>
              </a:xfrm>
              <a:prstGeom prst="rect">
                <a:avLst/>
              </a:prstGeom>
              <a:noFill/>
            </p:spPr>
            <p:txBody>
              <a:bodyPr wrap="none" rtlCol="0">
                <a:spAutoFit/>
              </a:bodyPr>
              <a:lstStyle/>
              <a:p>
                <a14:m>
                  <m:oMath xmlns:m="http://schemas.openxmlformats.org/officeDocument/2006/math">
                    <m:r>
                      <a:rPr lang="en-GB" b="0" i="1" smtClean="0">
                        <a:latin typeface="Cambria Math"/>
                      </a:rPr>
                      <m:t>𝑥</m:t>
                    </m:r>
                  </m:oMath>
                </a14:m>
                <a:r>
                  <a:rPr lang="nl-NL" dirty="0" smtClean="0"/>
                  <a:t>*</a:t>
                </a:r>
                <a:endParaRPr lang="nl-NL" dirty="0"/>
              </a:p>
            </p:txBody>
          </p:sp>
        </mc:Choice>
        <mc:Fallback xmlns="">
          <p:sp>
            <p:nvSpPr>
              <p:cNvPr id="45" name="TextBox 44"/>
              <p:cNvSpPr txBox="1">
                <a:spLocks noRot="1" noChangeAspect="1" noMove="1" noResize="1" noEditPoints="1" noAdjustHandles="1" noChangeArrowheads="1" noChangeShapeType="1" noTextEdit="1"/>
              </p:cNvSpPr>
              <p:nvPr/>
            </p:nvSpPr>
            <p:spPr>
              <a:xfrm>
                <a:off x="2735796" y="5751320"/>
                <a:ext cx="430502" cy="369332"/>
              </a:xfrm>
              <a:prstGeom prst="rect">
                <a:avLst/>
              </a:prstGeom>
              <a:blipFill rotWithShape="1">
                <a:blip r:embed="rId5"/>
                <a:stretch>
                  <a:fillRect t="-8197" r="-11429" b="-24590"/>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99975" y="582360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46" name="TextBox 45"/>
              <p:cNvSpPr txBox="1">
                <a:spLocks noRot="1" noChangeAspect="1" noMove="1" noResize="1" noEditPoints="1" noAdjustHandles="1" noChangeArrowheads="1" noChangeShapeType="1" noTextEdit="1"/>
              </p:cNvSpPr>
              <p:nvPr/>
            </p:nvSpPr>
            <p:spPr>
              <a:xfrm>
                <a:off x="4099975" y="5823601"/>
                <a:ext cx="367986" cy="369332"/>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8132423" y="5782789"/>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47" name="TextBox 46"/>
              <p:cNvSpPr txBox="1">
                <a:spLocks noRot="1" noChangeAspect="1" noMove="1" noResize="1" noEditPoints="1" noAdjustHandles="1" noChangeArrowheads="1" noChangeShapeType="1" noTextEdit="1"/>
              </p:cNvSpPr>
              <p:nvPr/>
            </p:nvSpPr>
            <p:spPr>
              <a:xfrm>
                <a:off x="8132423" y="5782789"/>
                <a:ext cx="367986" cy="369332"/>
              </a:xfrm>
              <a:prstGeom prst="rect">
                <a:avLst/>
              </a:prstGeom>
              <a:blipFill rotWithShape="1">
                <a:blip r:embed="rId7"/>
                <a:stretch>
                  <a:fillRect/>
                </a:stretch>
              </a:blipFill>
            </p:spPr>
            <p:txBody>
              <a:bodyPr/>
              <a:lstStyle/>
              <a:p>
                <a:r>
                  <a:rPr lang="nl-NL">
                    <a:noFill/>
                  </a:rPr>
                  <a:t> </a:t>
                </a:r>
              </a:p>
            </p:txBody>
          </p:sp>
        </mc:Fallback>
      </mc:AlternateContent>
      <p:sp>
        <p:nvSpPr>
          <p:cNvPr id="48" name="TextBox 47"/>
          <p:cNvSpPr txBox="1"/>
          <p:nvPr/>
        </p:nvSpPr>
        <p:spPr>
          <a:xfrm>
            <a:off x="2155759" y="1412776"/>
            <a:ext cx="1480137" cy="369332"/>
          </a:xfrm>
          <a:prstGeom prst="rect">
            <a:avLst/>
          </a:prstGeom>
          <a:noFill/>
        </p:spPr>
        <p:txBody>
          <a:bodyPr wrap="square" rtlCol="0">
            <a:spAutoFit/>
          </a:bodyPr>
          <a:lstStyle/>
          <a:p>
            <a:r>
              <a:rPr lang="en-GB" dirty="0" smtClean="0"/>
              <a:t>Maximization</a:t>
            </a:r>
            <a:endParaRPr lang="nl-NL" dirty="0"/>
          </a:p>
        </p:txBody>
      </p:sp>
      <p:sp>
        <p:nvSpPr>
          <p:cNvPr id="49" name="TextBox 48"/>
          <p:cNvSpPr txBox="1"/>
          <p:nvPr/>
        </p:nvSpPr>
        <p:spPr>
          <a:xfrm>
            <a:off x="6046666" y="1431163"/>
            <a:ext cx="1480137" cy="369332"/>
          </a:xfrm>
          <a:prstGeom prst="rect">
            <a:avLst/>
          </a:prstGeom>
          <a:noFill/>
        </p:spPr>
        <p:txBody>
          <a:bodyPr wrap="square" rtlCol="0">
            <a:spAutoFit/>
          </a:bodyPr>
          <a:lstStyle/>
          <a:p>
            <a:r>
              <a:rPr lang="en-GB" dirty="0" smtClean="0"/>
              <a:t>Minimization</a:t>
            </a:r>
            <a:endParaRPr lang="nl-NL" dirty="0"/>
          </a:p>
        </p:txBody>
      </p:sp>
    </p:spTree>
    <p:extLst>
      <p:ext uri="{BB962C8B-B14F-4D97-AF65-F5344CB8AC3E}">
        <p14:creationId xmlns:p14="http://schemas.microsoft.com/office/powerpoint/2010/main" val="3701705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Unconstrained maximization</a:t>
            </a:r>
            <a:endParaRPr lang="nl-NL" dirty="0"/>
          </a:p>
        </p:txBody>
      </p:sp>
      <p:cxnSp>
        <p:nvCxnSpPr>
          <p:cNvPr id="5" name="Straight Arrow Connector 4"/>
          <p:cNvCxnSpPr/>
          <p:nvPr/>
        </p:nvCxnSpPr>
        <p:spPr>
          <a:xfrm>
            <a:off x="1187624" y="1700808"/>
            <a:ext cx="0" cy="367240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187624" y="3501008"/>
            <a:ext cx="3024336" cy="36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64088" y="1628800"/>
            <a:ext cx="0" cy="367240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364088" y="3429000"/>
            <a:ext cx="3024336" cy="36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611560" y="3227889"/>
                <a:ext cx="504432"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nl-NL" i="1" smtClean="0">
                              <a:latin typeface="Cambria Math"/>
                            </a:rPr>
                          </m:ctrlPr>
                        </m:fPr>
                        <m:num>
                          <m:r>
                            <a:rPr lang="nl-NL" i="1" smtClean="0">
                              <a:latin typeface="Cambria Math"/>
                            </a:rPr>
                            <m:t>𝑑</m:t>
                          </m:r>
                          <m:r>
                            <a:rPr lang="en-GB" b="0" i="1" smtClean="0">
                              <a:latin typeface="Cambria Math"/>
                            </a:rPr>
                            <m:t>𝑓</m:t>
                          </m:r>
                        </m:num>
                        <m:den>
                          <m:r>
                            <a:rPr lang="nl-NL" i="1" smtClean="0">
                              <a:latin typeface="Cambria Math"/>
                            </a:rPr>
                            <m:t>𝑑𝑥</m:t>
                          </m:r>
                        </m:den>
                      </m:f>
                    </m:oMath>
                  </m:oMathPara>
                </a14:m>
                <a:endParaRPr lang="nl-NL" dirty="0"/>
              </a:p>
            </p:txBody>
          </p:sp>
        </mc:Choice>
        <mc:Fallback xmlns="">
          <p:sp>
            <p:nvSpPr>
              <p:cNvPr id="10" name="TextBox 9"/>
              <p:cNvSpPr txBox="1">
                <a:spLocks noRot="1" noChangeAspect="1" noMove="1" noResize="1" noEditPoints="1" noAdjustHandles="1" noChangeArrowheads="1" noChangeShapeType="1" noTextEdit="1"/>
              </p:cNvSpPr>
              <p:nvPr/>
            </p:nvSpPr>
            <p:spPr>
              <a:xfrm>
                <a:off x="611560" y="3227889"/>
                <a:ext cx="504432" cy="618246"/>
              </a:xfrm>
              <a:prstGeom prst="rect">
                <a:avLst/>
              </a:prstGeom>
              <a:blipFill rotWithShape="1">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796007" y="3155881"/>
                <a:ext cx="504432"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nl-NL" i="1" smtClean="0">
                              <a:latin typeface="Cambria Math"/>
                            </a:rPr>
                          </m:ctrlPr>
                        </m:fPr>
                        <m:num>
                          <m:r>
                            <a:rPr lang="nl-NL" i="1" smtClean="0">
                              <a:latin typeface="Cambria Math"/>
                            </a:rPr>
                            <m:t>𝑑</m:t>
                          </m:r>
                          <m:r>
                            <a:rPr lang="en-GB" b="0" i="1" smtClean="0">
                              <a:latin typeface="Cambria Math"/>
                            </a:rPr>
                            <m:t>𝑓</m:t>
                          </m:r>
                        </m:num>
                        <m:den>
                          <m:r>
                            <a:rPr lang="nl-NL" i="1" smtClean="0">
                              <a:latin typeface="Cambria Math"/>
                            </a:rPr>
                            <m:t>𝑑𝑥</m:t>
                          </m:r>
                        </m:den>
                      </m:f>
                    </m:oMath>
                  </m:oMathPara>
                </a14:m>
                <a:endParaRPr lang="nl-NL" dirty="0"/>
              </a:p>
            </p:txBody>
          </p:sp>
        </mc:Choice>
        <mc:Fallback xmlns="">
          <p:sp>
            <p:nvSpPr>
              <p:cNvPr id="11" name="TextBox 10"/>
              <p:cNvSpPr txBox="1">
                <a:spLocks noRot="1" noChangeAspect="1" noMove="1" noResize="1" noEditPoints="1" noAdjustHandles="1" noChangeArrowheads="1" noChangeShapeType="1" noTextEdit="1"/>
              </p:cNvSpPr>
              <p:nvPr/>
            </p:nvSpPr>
            <p:spPr>
              <a:xfrm>
                <a:off x="4796007" y="3155881"/>
                <a:ext cx="504432" cy="618246"/>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19882" y="358946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12" name="TextBox 11"/>
              <p:cNvSpPr txBox="1">
                <a:spLocks noRot="1" noChangeAspect="1" noMove="1" noResize="1" noEditPoints="1" noAdjustHandles="1" noChangeArrowheads="1" noChangeShapeType="1" noTextEdit="1"/>
              </p:cNvSpPr>
              <p:nvPr/>
            </p:nvSpPr>
            <p:spPr>
              <a:xfrm>
                <a:off x="3919882" y="3589461"/>
                <a:ext cx="367986" cy="369332"/>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44408" y="349171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13" name="TextBox 12"/>
              <p:cNvSpPr txBox="1">
                <a:spLocks noRot="1" noChangeAspect="1" noMove="1" noResize="1" noEditPoints="1" noAdjustHandles="1" noChangeArrowheads="1" noChangeShapeType="1" noTextEdit="1"/>
              </p:cNvSpPr>
              <p:nvPr/>
            </p:nvSpPr>
            <p:spPr>
              <a:xfrm>
                <a:off x="8244408" y="3491716"/>
                <a:ext cx="367986" cy="369332"/>
              </a:xfrm>
              <a:prstGeom prst="rect">
                <a:avLst/>
              </a:prstGeom>
              <a:blipFill rotWithShape="1">
                <a:blip r:embed="rId5"/>
                <a:stretch>
                  <a:fillRect/>
                </a:stretch>
              </a:blipFill>
            </p:spPr>
            <p:txBody>
              <a:bodyPr/>
              <a:lstStyle/>
              <a:p>
                <a:r>
                  <a:rPr lang="nl-NL">
                    <a:noFill/>
                  </a:rPr>
                  <a:t> </a:t>
                </a:r>
              </a:p>
            </p:txBody>
          </p:sp>
        </mc:Fallback>
      </mc:AlternateContent>
      <p:cxnSp>
        <p:nvCxnSpPr>
          <p:cNvPr id="15" name="Straight Connector 14"/>
          <p:cNvCxnSpPr/>
          <p:nvPr/>
        </p:nvCxnSpPr>
        <p:spPr>
          <a:xfrm>
            <a:off x="1187624" y="2060848"/>
            <a:ext cx="2808312" cy="273630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364088" y="2060848"/>
            <a:ext cx="2736304" cy="273630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5400000">
            <a:off x="2402789" y="3238730"/>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l 18"/>
          <p:cNvSpPr/>
          <p:nvPr/>
        </p:nvSpPr>
        <p:spPr>
          <a:xfrm rot="5400000">
            <a:off x="2654817" y="3483006"/>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Oval 19"/>
          <p:cNvSpPr/>
          <p:nvPr/>
        </p:nvSpPr>
        <p:spPr>
          <a:xfrm rot="5400000">
            <a:off x="2906845" y="3738123"/>
            <a:ext cx="89950" cy="7200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Oval 20"/>
          <p:cNvSpPr/>
          <p:nvPr/>
        </p:nvSpPr>
        <p:spPr>
          <a:xfrm rot="5400000">
            <a:off x="6453357" y="3642778"/>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Oval 21"/>
          <p:cNvSpPr/>
          <p:nvPr/>
        </p:nvSpPr>
        <p:spPr>
          <a:xfrm rot="5400000">
            <a:off x="6687265" y="3393056"/>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Oval 22"/>
          <p:cNvSpPr/>
          <p:nvPr/>
        </p:nvSpPr>
        <p:spPr>
          <a:xfrm rot="5400000">
            <a:off x="6920526" y="3169911"/>
            <a:ext cx="89950" cy="72008"/>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24" name="TextBox 23"/>
              <p:cNvSpPr txBox="1"/>
              <p:nvPr/>
            </p:nvSpPr>
            <p:spPr>
              <a:xfrm>
                <a:off x="2557322" y="3501008"/>
                <a:ext cx="430502" cy="369332"/>
              </a:xfrm>
              <a:prstGeom prst="rect">
                <a:avLst/>
              </a:prstGeom>
              <a:noFill/>
            </p:spPr>
            <p:txBody>
              <a:bodyPr wrap="none" rtlCol="0">
                <a:spAutoFit/>
              </a:bodyPr>
              <a:lstStyle/>
              <a:p>
                <a14:m>
                  <m:oMath xmlns:m="http://schemas.openxmlformats.org/officeDocument/2006/math">
                    <m:r>
                      <a:rPr lang="en-GB" b="0" i="1" smtClean="0">
                        <a:latin typeface="Cambria Math"/>
                      </a:rPr>
                      <m:t>𝑥</m:t>
                    </m:r>
                  </m:oMath>
                </a14:m>
                <a:r>
                  <a:rPr lang="nl-NL" dirty="0" smtClean="0"/>
                  <a:t>*</a:t>
                </a:r>
                <a:endParaRPr lang="nl-NL" dirty="0"/>
              </a:p>
            </p:txBody>
          </p:sp>
        </mc:Choice>
        <mc:Fallback xmlns="">
          <p:sp>
            <p:nvSpPr>
              <p:cNvPr id="24" name="TextBox 23"/>
              <p:cNvSpPr txBox="1">
                <a:spLocks noRot="1" noChangeAspect="1" noMove="1" noResize="1" noEditPoints="1" noAdjustHandles="1" noChangeArrowheads="1" noChangeShapeType="1" noTextEdit="1"/>
              </p:cNvSpPr>
              <p:nvPr/>
            </p:nvSpPr>
            <p:spPr>
              <a:xfrm>
                <a:off x="2557322" y="3501008"/>
                <a:ext cx="430502" cy="369332"/>
              </a:xfrm>
              <a:prstGeom prst="rect">
                <a:avLst/>
              </a:prstGeom>
              <a:blipFill rotWithShape="1">
                <a:blip r:embed="rId6"/>
                <a:stretch>
                  <a:fillRect t="-8197" r="-11429" b="-24590"/>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597515" y="3419708"/>
                <a:ext cx="430502" cy="369332"/>
              </a:xfrm>
              <a:prstGeom prst="rect">
                <a:avLst/>
              </a:prstGeom>
              <a:noFill/>
            </p:spPr>
            <p:txBody>
              <a:bodyPr wrap="none" rtlCol="0">
                <a:spAutoFit/>
              </a:bodyPr>
              <a:lstStyle/>
              <a:p>
                <a14:m>
                  <m:oMath xmlns:m="http://schemas.openxmlformats.org/officeDocument/2006/math">
                    <m:r>
                      <a:rPr lang="en-GB" b="0" i="1" smtClean="0">
                        <a:latin typeface="Cambria Math"/>
                      </a:rPr>
                      <m:t>𝑥</m:t>
                    </m:r>
                  </m:oMath>
                </a14:m>
                <a:r>
                  <a:rPr lang="nl-NL" dirty="0" smtClean="0"/>
                  <a:t>*</a:t>
                </a:r>
                <a:endParaRPr lang="nl-NL" dirty="0"/>
              </a:p>
            </p:txBody>
          </p:sp>
        </mc:Choice>
        <mc:Fallback xmlns="">
          <p:sp>
            <p:nvSpPr>
              <p:cNvPr id="25" name="TextBox 24"/>
              <p:cNvSpPr txBox="1">
                <a:spLocks noRot="1" noChangeAspect="1" noMove="1" noResize="1" noEditPoints="1" noAdjustHandles="1" noChangeArrowheads="1" noChangeShapeType="1" noTextEdit="1"/>
              </p:cNvSpPr>
              <p:nvPr/>
            </p:nvSpPr>
            <p:spPr>
              <a:xfrm>
                <a:off x="6597515" y="3419708"/>
                <a:ext cx="430502" cy="369332"/>
              </a:xfrm>
              <a:prstGeom prst="rect">
                <a:avLst/>
              </a:prstGeom>
              <a:blipFill rotWithShape="1">
                <a:blip r:embed="rId7"/>
                <a:stretch>
                  <a:fillRect t="-8197" r="-11268" b="-24590"/>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851198" y="5003884"/>
                <a:ext cx="1050929"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nl-NL" i="1" smtClean="0">
                              <a:latin typeface="Cambria Math"/>
                            </a:rPr>
                          </m:ctrlPr>
                        </m:fPr>
                        <m:num>
                          <m:sSup>
                            <m:sSupPr>
                              <m:ctrlPr>
                                <a:rPr lang="nl-NL" i="1" smtClean="0">
                                  <a:latin typeface="Cambria Math"/>
                                </a:rPr>
                              </m:ctrlPr>
                            </m:sSupPr>
                            <m:e>
                              <m:r>
                                <a:rPr lang="nl-NL" i="1" smtClean="0">
                                  <a:latin typeface="Cambria Math"/>
                                </a:rPr>
                                <m:t>𝑑</m:t>
                              </m:r>
                            </m:e>
                            <m:sup>
                              <m:r>
                                <a:rPr lang="en-GB" b="0" i="1" smtClean="0">
                                  <a:latin typeface="Cambria Math"/>
                                </a:rPr>
                                <m:t>2</m:t>
                              </m:r>
                            </m:sup>
                          </m:sSup>
                          <m:r>
                            <a:rPr lang="en-GB" b="0" i="1" smtClean="0">
                              <a:latin typeface="Cambria Math"/>
                            </a:rPr>
                            <m:t>𝑓</m:t>
                          </m:r>
                        </m:num>
                        <m:den>
                          <m:r>
                            <a:rPr lang="nl-NL" i="1" smtClean="0">
                              <a:latin typeface="Cambria Math"/>
                            </a:rPr>
                            <m:t>𝑑</m:t>
                          </m:r>
                          <m:sSup>
                            <m:sSupPr>
                              <m:ctrlPr>
                                <a:rPr lang="nl-NL" i="1" smtClean="0">
                                  <a:latin typeface="Cambria Math"/>
                                </a:rPr>
                              </m:ctrlPr>
                            </m:sSupPr>
                            <m:e>
                              <m:r>
                                <a:rPr lang="nl-NL" i="1" smtClean="0">
                                  <a:latin typeface="Cambria Math"/>
                                </a:rPr>
                                <m:t>𝑥</m:t>
                              </m:r>
                            </m:e>
                            <m:sup>
                              <m:r>
                                <a:rPr lang="en-GB" b="0" i="1" smtClean="0">
                                  <a:latin typeface="Cambria Math"/>
                                </a:rPr>
                                <m:t>2</m:t>
                              </m:r>
                            </m:sup>
                          </m:sSup>
                        </m:den>
                      </m:f>
                      <m:r>
                        <a:rPr lang="en-GB" b="0" i="1" smtClean="0">
                          <a:latin typeface="Cambria Math"/>
                        </a:rPr>
                        <m:t>&lt;0</m:t>
                      </m:r>
                    </m:oMath>
                  </m:oMathPara>
                </a14:m>
                <a:endParaRPr lang="nl-NL" dirty="0"/>
              </a:p>
            </p:txBody>
          </p:sp>
        </mc:Choice>
        <mc:Fallback xmlns="">
          <p:sp>
            <p:nvSpPr>
              <p:cNvPr id="26" name="TextBox 25"/>
              <p:cNvSpPr txBox="1">
                <a:spLocks noRot="1" noChangeAspect="1" noMove="1" noResize="1" noEditPoints="1" noAdjustHandles="1" noChangeArrowheads="1" noChangeShapeType="1" noTextEdit="1"/>
              </p:cNvSpPr>
              <p:nvPr/>
            </p:nvSpPr>
            <p:spPr>
              <a:xfrm>
                <a:off x="1851198" y="5003884"/>
                <a:ext cx="1050929" cy="648126"/>
              </a:xfrm>
              <a:prstGeom prst="rect">
                <a:avLst/>
              </a:prstGeom>
              <a:blipFill rotWithShape="1">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350791" y="5156284"/>
                <a:ext cx="1050929"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nl-NL" i="1" smtClean="0">
                              <a:latin typeface="Cambria Math"/>
                            </a:rPr>
                          </m:ctrlPr>
                        </m:fPr>
                        <m:num>
                          <m:sSup>
                            <m:sSupPr>
                              <m:ctrlPr>
                                <a:rPr lang="nl-NL" i="1" smtClean="0">
                                  <a:latin typeface="Cambria Math"/>
                                </a:rPr>
                              </m:ctrlPr>
                            </m:sSupPr>
                            <m:e>
                              <m:r>
                                <a:rPr lang="nl-NL" i="1" smtClean="0">
                                  <a:latin typeface="Cambria Math"/>
                                </a:rPr>
                                <m:t>𝑑</m:t>
                              </m:r>
                            </m:e>
                            <m:sup>
                              <m:r>
                                <a:rPr lang="en-GB" b="0" i="1" smtClean="0">
                                  <a:latin typeface="Cambria Math"/>
                                </a:rPr>
                                <m:t>2</m:t>
                              </m:r>
                            </m:sup>
                          </m:sSup>
                          <m:r>
                            <a:rPr lang="en-GB" b="0" i="1" smtClean="0">
                              <a:latin typeface="Cambria Math"/>
                            </a:rPr>
                            <m:t>𝑓</m:t>
                          </m:r>
                        </m:num>
                        <m:den>
                          <m:r>
                            <a:rPr lang="nl-NL" i="1" smtClean="0">
                              <a:latin typeface="Cambria Math"/>
                            </a:rPr>
                            <m:t>𝑑</m:t>
                          </m:r>
                          <m:sSup>
                            <m:sSupPr>
                              <m:ctrlPr>
                                <a:rPr lang="nl-NL" i="1" smtClean="0">
                                  <a:latin typeface="Cambria Math"/>
                                </a:rPr>
                              </m:ctrlPr>
                            </m:sSupPr>
                            <m:e>
                              <m:r>
                                <a:rPr lang="nl-NL" i="1" smtClean="0">
                                  <a:latin typeface="Cambria Math"/>
                                </a:rPr>
                                <m:t>𝑥</m:t>
                              </m:r>
                            </m:e>
                            <m:sup>
                              <m:r>
                                <a:rPr lang="en-GB" b="0" i="1" smtClean="0">
                                  <a:latin typeface="Cambria Math"/>
                                </a:rPr>
                                <m:t>2</m:t>
                              </m:r>
                            </m:sup>
                          </m:sSup>
                        </m:den>
                      </m:f>
                      <m:r>
                        <a:rPr lang="en-GB" b="0" i="1" smtClean="0">
                          <a:latin typeface="Cambria Math"/>
                        </a:rPr>
                        <m:t>&gt;0</m:t>
                      </m:r>
                    </m:oMath>
                  </m:oMathPara>
                </a14:m>
                <a:endParaRPr lang="nl-NL" dirty="0"/>
              </a:p>
            </p:txBody>
          </p:sp>
        </mc:Choice>
        <mc:Fallback xmlns="">
          <p:sp>
            <p:nvSpPr>
              <p:cNvPr id="27" name="TextBox 26"/>
              <p:cNvSpPr txBox="1">
                <a:spLocks noRot="1" noChangeAspect="1" noMove="1" noResize="1" noEditPoints="1" noAdjustHandles="1" noChangeArrowheads="1" noChangeShapeType="1" noTextEdit="1"/>
              </p:cNvSpPr>
              <p:nvPr/>
            </p:nvSpPr>
            <p:spPr>
              <a:xfrm>
                <a:off x="6350791" y="5156284"/>
                <a:ext cx="1050929" cy="648126"/>
              </a:xfrm>
              <a:prstGeom prst="rect">
                <a:avLst/>
              </a:prstGeom>
              <a:blipFill rotWithShape="1">
                <a:blip r:embed="rId9"/>
                <a:stretch>
                  <a:fillRect/>
                </a:stretch>
              </a:blipFill>
            </p:spPr>
            <p:txBody>
              <a:bodyPr/>
              <a:lstStyle/>
              <a:p>
                <a:r>
                  <a:rPr lang="nl-NL">
                    <a:noFill/>
                  </a:rPr>
                  <a:t> </a:t>
                </a:r>
              </a:p>
            </p:txBody>
          </p:sp>
        </mc:Fallback>
      </mc:AlternateContent>
      <p:sp>
        <p:nvSpPr>
          <p:cNvPr id="28" name="TextBox 27"/>
          <p:cNvSpPr txBox="1"/>
          <p:nvPr/>
        </p:nvSpPr>
        <p:spPr>
          <a:xfrm>
            <a:off x="2155759" y="1412776"/>
            <a:ext cx="1480137" cy="369332"/>
          </a:xfrm>
          <a:prstGeom prst="rect">
            <a:avLst/>
          </a:prstGeom>
          <a:noFill/>
        </p:spPr>
        <p:txBody>
          <a:bodyPr wrap="square" rtlCol="0">
            <a:spAutoFit/>
          </a:bodyPr>
          <a:lstStyle/>
          <a:p>
            <a:r>
              <a:rPr lang="en-GB" dirty="0" smtClean="0"/>
              <a:t>Maximization</a:t>
            </a:r>
            <a:endParaRPr lang="nl-NL" dirty="0"/>
          </a:p>
        </p:txBody>
      </p:sp>
      <p:sp>
        <p:nvSpPr>
          <p:cNvPr id="29" name="TextBox 28"/>
          <p:cNvSpPr txBox="1"/>
          <p:nvPr/>
        </p:nvSpPr>
        <p:spPr>
          <a:xfrm>
            <a:off x="6046666" y="1431163"/>
            <a:ext cx="1480137" cy="369332"/>
          </a:xfrm>
          <a:prstGeom prst="rect">
            <a:avLst/>
          </a:prstGeom>
          <a:noFill/>
        </p:spPr>
        <p:txBody>
          <a:bodyPr wrap="square" rtlCol="0">
            <a:spAutoFit/>
          </a:bodyPr>
          <a:lstStyle/>
          <a:p>
            <a:r>
              <a:rPr lang="en-GB" dirty="0" smtClean="0"/>
              <a:t>Minimization</a:t>
            </a:r>
            <a:endParaRPr lang="nl-NL" dirty="0"/>
          </a:p>
        </p:txBody>
      </p:sp>
    </p:spTree>
    <p:extLst>
      <p:ext uri="{BB962C8B-B14F-4D97-AF65-F5344CB8AC3E}">
        <p14:creationId xmlns:p14="http://schemas.microsoft.com/office/powerpoint/2010/main" val="21484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Unconstrained maximization of functions with 2 or more variables</a:t>
            </a:r>
            <a:endParaRPr lang="nl-NL" dirty="0"/>
          </a:p>
        </p:txBody>
      </p:sp>
      <p:pic>
        <p:nvPicPr>
          <p:cNvPr id="1026" name="Picture 2" descr="Image result for two dimensional quadratic function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3691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20266169">
            <a:off x="1898932" y="3285694"/>
            <a:ext cx="864096" cy="50405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7" name="Straight Arrow Connector 6"/>
          <p:cNvCxnSpPr/>
          <p:nvPr/>
        </p:nvCxnSpPr>
        <p:spPr>
          <a:xfrm flipH="1" flipV="1">
            <a:off x="2063430" y="3568737"/>
            <a:ext cx="207252" cy="1087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259186" y="3529267"/>
            <a:ext cx="296590" cy="1397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270765" y="3491716"/>
                <a:ext cx="5010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𝑑𝑥</m:t>
                      </m:r>
                    </m:oMath>
                  </m:oMathPara>
                </a14:m>
                <a:endParaRPr lang="nl-NL" dirty="0"/>
              </a:p>
            </p:txBody>
          </p:sp>
        </mc:Choice>
        <mc:Fallback xmlns="">
          <p:sp>
            <p:nvSpPr>
              <p:cNvPr id="11" name="TextBox 10"/>
              <p:cNvSpPr txBox="1">
                <a:spLocks noRot="1" noChangeAspect="1" noMove="1" noResize="1" noEditPoints="1" noAdjustHandles="1" noChangeArrowheads="1" noChangeShapeType="1" noTextEdit="1"/>
              </p:cNvSpPr>
              <p:nvPr/>
            </p:nvSpPr>
            <p:spPr>
              <a:xfrm>
                <a:off x="2270765" y="3491716"/>
                <a:ext cx="501035" cy="369332"/>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835696" y="3501008"/>
                <a:ext cx="504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𝑑𝑦</m:t>
                      </m:r>
                    </m:oMath>
                  </m:oMathPara>
                </a14:m>
                <a:endParaRPr lang="nl-NL" dirty="0"/>
              </a:p>
            </p:txBody>
          </p:sp>
        </mc:Choice>
        <mc:Fallback xmlns="">
          <p:sp>
            <p:nvSpPr>
              <p:cNvPr id="13" name="TextBox 12"/>
              <p:cNvSpPr txBox="1">
                <a:spLocks noRot="1" noChangeAspect="1" noMove="1" noResize="1" noEditPoints="1" noAdjustHandles="1" noChangeArrowheads="1" noChangeShapeType="1" noTextEdit="1"/>
              </p:cNvSpPr>
              <p:nvPr/>
            </p:nvSpPr>
            <p:spPr>
              <a:xfrm>
                <a:off x="1835696" y="3501008"/>
                <a:ext cx="504433" cy="369332"/>
              </a:xfrm>
              <a:prstGeom prst="rect">
                <a:avLst/>
              </a:prstGeom>
              <a:blipFill rotWithShape="1">
                <a:blip r:embed="rId4"/>
                <a:stretch>
                  <a:fillRect b="-114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36096" y="2118729"/>
                <a:ext cx="2191882" cy="666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𝑑𝑧</m:t>
                      </m:r>
                      <m:r>
                        <a:rPr lang="en-GB" b="0" i="1" smtClean="0">
                          <a:latin typeface="Cambria Math"/>
                        </a:rPr>
                        <m:t>=</m:t>
                      </m:r>
                      <m:f>
                        <m:fPr>
                          <m:ctrlPr>
                            <a:rPr lang="en-GB" b="0" i="1" smtClean="0">
                              <a:latin typeface="Cambria Math"/>
                            </a:rPr>
                          </m:ctrlPr>
                        </m:fPr>
                        <m:num>
                          <m:r>
                            <a:rPr lang="en-GB" b="0" i="1" smtClean="0">
                              <a:latin typeface="Cambria Math"/>
                            </a:rPr>
                            <m:t>𝜕</m:t>
                          </m:r>
                          <m:r>
                            <a:rPr lang="en-GB" b="0" i="1" smtClean="0">
                              <a:latin typeface="Cambria Math"/>
                            </a:rPr>
                            <m:t>𝑧</m:t>
                          </m:r>
                        </m:num>
                        <m:den>
                          <m:r>
                            <a:rPr lang="en-GB" b="0" i="1" smtClean="0">
                              <a:latin typeface="Cambria Math"/>
                            </a:rPr>
                            <m:t>𝜕</m:t>
                          </m:r>
                          <m:r>
                            <a:rPr lang="en-GB" b="0" i="1" smtClean="0">
                              <a:latin typeface="Cambria Math"/>
                            </a:rPr>
                            <m:t>𝑥</m:t>
                          </m:r>
                        </m:den>
                      </m:f>
                      <m:r>
                        <a:rPr lang="en-GB" b="0" i="1" smtClean="0">
                          <a:latin typeface="Cambria Math"/>
                        </a:rPr>
                        <m:t>𝑑𝑥</m:t>
                      </m:r>
                      <m:r>
                        <a:rPr lang="en-GB" b="0" i="1" smtClean="0">
                          <a:latin typeface="Cambria Math"/>
                        </a:rPr>
                        <m:t>+</m:t>
                      </m:r>
                      <m:f>
                        <m:fPr>
                          <m:ctrlPr>
                            <a:rPr lang="en-GB" b="0" i="1" smtClean="0">
                              <a:latin typeface="Cambria Math"/>
                            </a:rPr>
                          </m:ctrlPr>
                        </m:fPr>
                        <m:num>
                          <m:r>
                            <a:rPr lang="en-GB" b="0" i="1" smtClean="0">
                              <a:latin typeface="Cambria Math"/>
                            </a:rPr>
                            <m:t>𝜕</m:t>
                          </m:r>
                          <m:r>
                            <a:rPr lang="en-GB" b="0" i="1" smtClean="0">
                              <a:latin typeface="Cambria Math"/>
                            </a:rPr>
                            <m:t>𝑧</m:t>
                          </m:r>
                        </m:num>
                        <m:den>
                          <m:r>
                            <a:rPr lang="en-GB" b="0" i="1" smtClean="0">
                              <a:latin typeface="Cambria Math"/>
                            </a:rPr>
                            <m:t>𝜕</m:t>
                          </m:r>
                          <m:r>
                            <a:rPr lang="en-GB" b="0" i="1" smtClean="0">
                              <a:latin typeface="Cambria Math"/>
                            </a:rPr>
                            <m:t>𝑦</m:t>
                          </m:r>
                        </m:den>
                      </m:f>
                      <m:r>
                        <a:rPr lang="en-GB" b="0" i="1" smtClean="0">
                          <a:latin typeface="Cambria Math"/>
                        </a:rPr>
                        <m:t>𝑑𝑦</m:t>
                      </m:r>
                    </m:oMath>
                  </m:oMathPara>
                </a14:m>
                <a:endParaRPr lang="nl-NL" dirty="0"/>
              </a:p>
            </p:txBody>
          </p:sp>
        </mc:Choice>
        <mc:Fallback xmlns="">
          <p:sp>
            <p:nvSpPr>
              <p:cNvPr id="12" name="TextBox 11"/>
              <p:cNvSpPr txBox="1">
                <a:spLocks noRot="1" noChangeAspect="1" noMove="1" noResize="1" noEditPoints="1" noAdjustHandles="1" noChangeArrowheads="1" noChangeShapeType="1" noTextEdit="1"/>
              </p:cNvSpPr>
              <p:nvPr/>
            </p:nvSpPr>
            <p:spPr>
              <a:xfrm>
                <a:off x="5436096" y="2118729"/>
                <a:ext cx="2191882" cy="666336"/>
              </a:xfrm>
              <a:prstGeom prst="rect">
                <a:avLst/>
              </a:prstGeom>
              <a:blipFill rotWithShape="1">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11766" y="2920536"/>
                <a:ext cx="4248472" cy="807529"/>
              </a:xfrm>
              <a:prstGeom prst="rect">
                <a:avLst/>
              </a:prstGeom>
              <a:noFill/>
            </p:spPr>
            <p:txBody>
              <a:bodyPr wrap="square" rtlCol="0">
                <a:spAutoFit/>
              </a:bodyPr>
              <a:lstStyle/>
              <a:p>
                <a:r>
                  <a:rPr lang="en-GB" dirty="0" smtClean="0"/>
                  <a:t>At maximum, </a:t>
                </a:r>
                <a14:m>
                  <m:oMath xmlns:m="http://schemas.openxmlformats.org/officeDocument/2006/math">
                    <m:r>
                      <a:rPr lang="en-GB" b="0" i="1" smtClean="0">
                        <a:latin typeface="Cambria Math"/>
                      </a:rPr>
                      <m:t>𝑑𝑧</m:t>
                    </m:r>
                    <m:r>
                      <a:rPr lang="en-GB" b="0" i="0" smtClean="0">
                        <a:latin typeface="Cambria Math"/>
                      </a:rPr>
                      <m:t>=0</m:t>
                    </m:r>
                  </m:oMath>
                </a14:m>
                <a:r>
                  <a:rPr lang="en-GB" dirty="0" smtClean="0"/>
                  <a:t> for all </a:t>
                </a:r>
                <a14:m>
                  <m:oMath xmlns:m="http://schemas.openxmlformats.org/officeDocument/2006/math">
                    <m:r>
                      <a:rPr lang="en-GB" b="0" i="1" smtClean="0">
                        <a:latin typeface="Cambria Math"/>
                      </a:rPr>
                      <m:t>𝑑𝑥</m:t>
                    </m:r>
                  </m:oMath>
                </a14:m>
                <a:r>
                  <a:rPr lang="en-GB" dirty="0" smtClean="0"/>
                  <a:t> and </a:t>
                </a:r>
                <a14:m>
                  <m:oMath xmlns:m="http://schemas.openxmlformats.org/officeDocument/2006/math">
                    <m:r>
                      <a:rPr lang="en-GB" b="0" i="1" smtClean="0">
                        <a:latin typeface="Cambria Math"/>
                      </a:rPr>
                      <m:t>𝑑𝑦</m:t>
                    </m:r>
                  </m:oMath>
                </a14:m>
                <a:r>
                  <a:rPr lang="en-GB" dirty="0" smtClean="0"/>
                  <a:t>.</a:t>
                </a:r>
              </a:p>
              <a:p>
                <a:r>
                  <a:rPr lang="en-GB" dirty="0" smtClean="0"/>
                  <a:t>Or  </a:t>
                </a:r>
                <a14:m>
                  <m:oMath xmlns:m="http://schemas.openxmlformats.org/officeDocument/2006/math">
                    <m:f>
                      <m:fPr>
                        <m:ctrlPr>
                          <a:rPr lang="en-GB" b="0" i="1" smtClean="0">
                            <a:latin typeface="Cambria Math"/>
                          </a:rPr>
                        </m:ctrlPr>
                      </m:fPr>
                      <m:num>
                        <m:r>
                          <a:rPr lang="en-GB" b="0" i="1" smtClean="0">
                            <a:latin typeface="Cambria Math"/>
                          </a:rPr>
                          <m:t>𝜕</m:t>
                        </m:r>
                        <m:r>
                          <a:rPr lang="en-GB" b="0" i="1" smtClean="0">
                            <a:latin typeface="Cambria Math"/>
                          </a:rPr>
                          <m:t>𝑧</m:t>
                        </m:r>
                      </m:num>
                      <m:den>
                        <m:r>
                          <a:rPr lang="en-GB" b="0" i="1" smtClean="0">
                            <a:latin typeface="Cambria Math"/>
                          </a:rPr>
                          <m:t>𝜕</m:t>
                        </m:r>
                        <m:r>
                          <a:rPr lang="en-GB" b="0" i="1" smtClean="0">
                            <a:latin typeface="Cambria Math"/>
                          </a:rPr>
                          <m:t>𝑥</m:t>
                        </m:r>
                      </m:den>
                    </m:f>
                    <m:r>
                      <a:rPr lang="en-GB" b="0" i="1" smtClean="0">
                        <a:latin typeface="Cambria Math"/>
                      </a:rPr>
                      <m:t>=0</m:t>
                    </m:r>
                  </m:oMath>
                </a14:m>
                <a:r>
                  <a:rPr lang="nl-NL" dirty="0" smtClean="0"/>
                  <a:t> and </a:t>
                </a:r>
                <a14:m>
                  <m:oMath xmlns:m="http://schemas.openxmlformats.org/officeDocument/2006/math">
                    <m:f>
                      <m:fPr>
                        <m:ctrlPr>
                          <a:rPr lang="en-GB" b="0" i="1" smtClean="0">
                            <a:latin typeface="Cambria Math"/>
                          </a:rPr>
                        </m:ctrlPr>
                      </m:fPr>
                      <m:num>
                        <m:r>
                          <a:rPr lang="en-GB" b="0" i="1" smtClean="0">
                            <a:latin typeface="Cambria Math"/>
                          </a:rPr>
                          <m:t>𝜕</m:t>
                        </m:r>
                        <m:r>
                          <a:rPr lang="en-GB" b="0" i="1" smtClean="0">
                            <a:latin typeface="Cambria Math"/>
                          </a:rPr>
                          <m:t>𝑧</m:t>
                        </m:r>
                      </m:num>
                      <m:den>
                        <m:r>
                          <a:rPr lang="en-GB" b="0" i="1" smtClean="0">
                            <a:latin typeface="Cambria Math"/>
                          </a:rPr>
                          <m:t>𝜕</m:t>
                        </m:r>
                        <m:r>
                          <a:rPr lang="en-GB" b="0" i="1" smtClean="0">
                            <a:latin typeface="Cambria Math"/>
                          </a:rPr>
                          <m:t>𝑦</m:t>
                        </m:r>
                      </m:den>
                    </m:f>
                    <m:r>
                      <a:rPr lang="en-GB" b="0" i="1" smtClean="0">
                        <a:latin typeface="Cambria Math"/>
                      </a:rPr>
                      <m:t>=0</m:t>
                    </m:r>
                  </m:oMath>
                </a14:m>
                <a:r>
                  <a:rPr lang="nl-NL" dirty="0" smtClean="0"/>
                  <a:t>: </a:t>
                </a:r>
                <a:r>
                  <a:rPr lang="nl-NL" dirty="0" err="1" smtClean="0"/>
                  <a:t>Necessary</a:t>
                </a:r>
                <a:r>
                  <a:rPr lang="nl-NL" dirty="0" smtClean="0"/>
                  <a:t> </a:t>
                </a:r>
                <a:r>
                  <a:rPr lang="nl-NL" dirty="0" err="1" smtClean="0"/>
                  <a:t>condition</a:t>
                </a:r>
                <a:endParaRPr lang="nl-NL" dirty="0"/>
              </a:p>
            </p:txBody>
          </p:sp>
        </mc:Choice>
        <mc:Fallback xmlns="">
          <p:sp>
            <p:nvSpPr>
              <p:cNvPr id="14" name="TextBox 13"/>
              <p:cNvSpPr txBox="1">
                <a:spLocks noRot="1" noChangeAspect="1" noMove="1" noResize="1" noEditPoints="1" noAdjustHandles="1" noChangeArrowheads="1" noChangeShapeType="1" noTextEdit="1"/>
              </p:cNvSpPr>
              <p:nvPr/>
            </p:nvSpPr>
            <p:spPr>
              <a:xfrm>
                <a:off x="4611766" y="2920536"/>
                <a:ext cx="4248472" cy="807529"/>
              </a:xfrm>
              <a:prstGeom prst="rect">
                <a:avLst/>
              </a:prstGeom>
              <a:blipFill rotWithShape="1">
                <a:blip r:embed="rId6"/>
                <a:stretch>
                  <a:fillRect l="-1293" t="-3759" r="-129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693291" y="4725144"/>
                <a:ext cx="4248472" cy="950773"/>
              </a:xfrm>
              <a:prstGeom prst="rect">
                <a:avLst/>
              </a:prstGeom>
              <a:noFill/>
            </p:spPr>
            <p:txBody>
              <a:bodyPr wrap="square" rtlCol="0">
                <a:spAutoFit/>
              </a:bodyPr>
              <a:lstStyle/>
              <a:p>
                <a:r>
                  <a:rPr lang="en-GB" dirty="0" smtClean="0"/>
                  <a:t>Sufficient condition: </a:t>
                </a:r>
                <a14:m>
                  <m:oMath xmlns:m="http://schemas.openxmlformats.org/officeDocument/2006/math">
                    <m:sSup>
                      <m:sSupPr>
                        <m:ctrlPr>
                          <a:rPr lang="en-GB" b="0" i="1" smtClean="0">
                            <a:latin typeface="Cambria Math"/>
                          </a:rPr>
                        </m:ctrlPr>
                      </m:sSupPr>
                      <m:e>
                        <m:r>
                          <a:rPr lang="en-GB" b="0" i="1" smtClean="0">
                            <a:latin typeface="Cambria Math"/>
                          </a:rPr>
                          <m:t>𝑑</m:t>
                        </m:r>
                      </m:e>
                      <m:sup>
                        <m:r>
                          <a:rPr lang="en-GB" b="0" i="1" smtClean="0">
                            <a:latin typeface="Cambria Math"/>
                          </a:rPr>
                          <m:t>2</m:t>
                        </m:r>
                      </m:sup>
                    </m:sSup>
                    <m:r>
                      <a:rPr lang="en-GB" b="0" i="1" smtClean="0">
                        <a:latin typeface="Cambria Math"/>
                      </a:rPr>
                      <m:t>𝑧</m:t>
                    </m:r>
                    <m:r>
                      <a:rPr lang="en-GB" b="0" i="1" smtClean="0">
                        <a:latin typeface="Cambria Math"/>
                      </a:rPr>
                      <m:t>&lt;0</m:t>
                    </m:r>
                  </m:oMath>
                </a14:m>
                <a:r>
                  <a:rPr lang="nl-NL" dirty="0" smtClean="0"/>
                  <a:t>, </a:t>
                </a:r>
                <a:r>
                  <a:rPr lang="nl-NL" dirty="0" err="1" smtClean="0"/>
                  <a:t>where</a:t>
                </a:r>
                <a:endParaRPr lang="nl-NL" dirty="0" smtClean="0"/>
              </a:p>
              <a:p>
                <a:r>
                  <a:rPr lang="nl-NL" dirty="0" smtClean="0"/>
                  <a:t>Or </a:t>
                </a:r>
                <a14:m>
                  <m:oMath xmlns:m="http://schemas.openxmlformats.org/officeDocument/2006/math">
                    <m:sSub>
                      <m:sSubPr>
                        <m:ctrlPr>
                          <a:rPr lang="en-GB" b="0" i="1" smtClean="0">
                            <a:latin typeface="Cambria Math"/>
                          </a:rPr>
                        </m:ctrlPr>
                      </m:sSubPr>
                      <m:e>
                        <m:r>
                          <a:rPr lang="en-GB" b="0" i="1" smtClean="0">
                            <a:latin typeface="Cambria Math"/>
                          </a:rPr>
                          <m:t>𝑧</m:t>
                        </m:r>
                      </m:e>
                      <m:sub>
                        <m:r>
                          <a:rPr lang="en-GB" b="0" i="1" smtClean="0">
                            <a:latin typeface="Cambria Math"/>
                          </a:rPr>
                          <m:t>𝑥𝑥</m:t>
                        </m:r>
                      </m:sub>
                    </m:sSub>
                    <m:sSup>
                      <m:sSupPr>
                        <m:ctrlPr>
                          <a:rPr lang="en-GB" b="0" i="1" smtClean="0">
                            <a:latin typeface="Cambria Math"/>
                          </a:rPr>
                        </m:ctrlPr>
                      </m:sSupPr>
                      <m:e>
                        <m:r>
                          <a:rPr lang="en-GB" b="0" i="1" smtClean="0">
                            <a:latin typeface="Cambria Math"/>
                          </a:rPr>
                          <m:t>(</m:t>
                        </m:r>
                        <m:r>
                          <a:rPr lang="en-GB" b="0" i="1" smtClean="0">
                            <a:latin typeface="Cambria Math"/>
                          </a:rPr>
                          <m:t>𝑑𝑥</m:t>
                        </m:r>
                        <m:r>
                          <a:rPr lang="en-GB" b="0" i="1" smtClean="0">
                            <a:latin typeface="Cambria Math"/>
                          </a:rPr>
                          <m:t>)</m:t>
                        </m:r>
                      </m:e>
                      <m:sup>
                        <m:r>
                          <a:rPr lang="en-GB" b="0" i="1" smtClean="0">
                            <a:latin typeface="Cambria Math"/>
                          </a:rPr>
                          <m:t>2</m:t>
                        </m:r>
                      </m:sup>
                    </m:sSup>
                    <m:r>
                      <a:rPr lang="en-GB" b="0" i="1" smtClean="0">
                        <a:latin typeface="Cambria Math"/>
                      </a:rPr>
                      <m:t>+</m:t>
                    </m:r>
                    <m:sSub>
                      <m:sSubPr>
                        <m:ctrlPr>
                          <a:rPr lang="en-GB" b="0" i="1" smtClean="0">
                            <a:latin typeface="Cambria Math"/>
                          </a:rPr>
                        </m:ctrlPr>
                      </m:sSubPr>
                      <m:e>
                        <m:r>
                          <a:rPr lang="en-GB" b="0" i="1" smtClean="0">
                            <a:latin typeface="Cambria Math"/>
                          </a:rPr>
                          <m:t>2</m:t>
                        </m:r>
                        <m:r>
                          <a:rPr lang="en-GB" b="0" i="1" smtClean="0">
                            <a:latin typeface="Cambria Math"/>
                          </a:rPr>
                          <m:t>𝑧</m:t>
                        </m:r>
                      </m:e>
                      <m:sub>
                        <m:r>
                          <a:rPr lang="en-GB" b="0" i="1" smtClean="0">
                            <a:latin typeface="Cambria Math"/>
                          </a:rPr>
                          <m:t>𝑥𝑦</m:t>
                        </m:r>
                      </m:sub>
                    </m:sSub>
                    <m:d>
                      <m:dPr>
                        <m:ctrlPr>
                          <a:rPr lang="en-GB" b="0" i="1" smtClean="0">
                            <a:latin typeface="Cambria Math"/>
                          </a:rPr>
                        </m:ctrlPr>
                      </m:dPr>
                      <m:e>
                        <m:r>
                          <a:rPr lang="en-GB" b="0" i="1" smtClean="0">
                            <a:latin typeface="Cambria Math"/>
                          </a:rPr>
                          <m:t>𝑑𝑥𝑑𝑦</m:t>
                        </m:r>
                      </m:e>
                    </m:d>
                    <m:r>
                      <a:rPr lang="en-GB" b="0" i="1" smtClean="0">
                        <a:latin typeface="Cambria Math"/>
                      </a:rPr>
                      <m:t>+</m:t>
                    </m:r>
                    <m:sSub>
                      <m:sSubPr>
                        <m:ctrlPr>
                          <a:rPr lang="en-GB" b="0" i="1" smtClean="0">
                            <a:latin typeface="Cambria Math"/>
                          </a:rPr>
                        </m:ctrlPr>
                      </m:sSubPr>
                      <m:e>
                        <m:r>
                          <a:rPr lang="en-GB" b="0" i="1" smtClean="0">
                            <a:latin typeface="Cambria Math"/>
                          </a:rPr>
                          <m:t>𝑧</m:t>
                        </m:r>
                      </m:e>
                      <m:sub>
                        <m:r>
                          <a:rPr lang="en-GB" b="0" i="1" smtClean="0">
                            <a:latin typeface="Cambria Math"/>
                          </a:rPr>
                          <m:t>𝑦𝑦</m:t>
                        </m:r>
                      </m:sub>
                    </m:sSub>
                    <m:sSup>
                      <m:sSupPr>
                        <m:ctrlPr>
                          <a:rPr lang="en-GB" b="0" i="1" smtClean="0">
                            <a:latin typeface="Cambria Math"/>
                          </a:rPr>
                        </m:ctrlPr>
                      </m:sSupPr>
                      <m:e>
                        <m:d>
                          <m:dPr>
                            <m:ctrlPr>
                              <a:rPr lang="en-GB" b="0" i="1" smtClean="0">
                                <a:latin typeface="Cambria Math"/>
                              </a:rPr>
                            </m:ctrlPr>
                          </m:dPr>
                          <m:e>
                            <m:r>
                              <a:rPr lang="en-GB" b="0" i="1" smtClean="0">
                                <a:latin typeface="Cambria Math"/>
                              </a:rPr>
                              <m:t>𝑑𝑦</m:t>
                            </m:r>
                          </m:e>
                        </m:d>
                      </m:e>
                      <m:sup>
                        <m:r>
                          <a:rPr lang="en-GB" b="0" i="1" smtClean="0">
                            <a:latin typeface="Cambria Math"/>
                          </a:rPr>
                          <m:t>2</m:t>
                        </m:r>
                      </m:sup>
                    </m:sSup>
                    <m:r>
                      <a:rPr lang="en-GB" b="0" i="1" smtClean="0">
                        <a:latin typeface="Cambria Math"/>
                      </a:rPr>
                      <m:t>&lt;0</m:t>
                    </m:r>
                  </m:oMath>
                </a14:m>
                <a:r>
                  <a:rPr lang="nl-NL" dirty="0" smtClean="0"/>
                  <a:t> </a:t>
                </a:r>
                <a:r>
                  <a:rPr lang="nl-NL" dirty="0" err="1" smtClean="0"/>
                  <a:t>for</a:t>
                </a:r>
                <a:r>
                  <a:rPr lang="nl-NL" dirty="0" smtClean="0"/>
                  <a:t> </a:t>
                </a:r>
                <a:r>
                  <a:rPr lang="nl-NL" dirty="0" err="1" smtClean="0"/>
                  <a:t>all</a:t>
                </a:r>
                <a:r>
                  <a:rPr lang="nl-NL" dirty="0" smtClean="0"/>
                  <a:t> </a:t>
                </a:r>
                <a14:m>
                  <m:oMath xmlns:m="http://schemas.openxmlformats.org/officeDocument/2006/math">
                    <m:r>
                      <a:rPr lang="en-GB" b="0" i="1" smtClean="0">
                        <a:latin typeface="Cambria Math"/>
                      </a:rPr>
                      <m:t>𝑑𝑥</m:t>
                    </m:r>
                  </m:oMath>
                </a14:m>
                <a:r>
                  <a:rPr lang="en-GB" dirty="0" smtClean="0"/>
                  <a:t> and </a:t>
                </a:r>
                <a14:m>
                  <m:oMath xmlns:m="http://schemas.openxmlformats.org/officeDocument/2006/math">
                    <m:r>
                      <a:rPr lang="en-GB" b="0" i="1" smtClean="0">
                        <a:latin typeface="Cambria Math"/>
                      </a:rPr>
                      <m:t>𝑑𝑦</m:t>
                    </m:r>
                  </m:oMath>
                </a14:m>
                <a:r>
                  <a:rPr lang="nl-NL" dirty="0" smtClean="0"/>
                  <a:t>.</a:t>
                </a:r>
                <a:endParaRPr lang="nl-NL" dirty="0"/>
              </a:p>
            </p:txBody>
          </p:sp>
        </mc:Choice>
        <mc:Fallback xmlns="">
          <p:sp>
            <p:nvSpPr>
              <p:cNvPr id="16" name="TextBox 15"/>
              <p:cNvSpPr txBox="1">
                <a:spLocks noRot="1" noChangeAspect="1" noMove="1" noResize="1" noEditPoints="1" noAdjustHandles="1" noChangeArrowheads="1" noChangeShapeType="1" noTextEdit="1"/>
              </p:cNvSpPr>
              <p:nvPr/>
            </p:nvSpPr>
            <p:spPr>
              <a:xfrm>
                <a:off x="4693291" y="4725144"/>
                <a:ext cx="4248472" cy="950773"/>
              </a:xfrm>
              <a:prstGeom prst="rect">
                <a:avLst/>
              </a:prstGeom>
              <a:blipFill rotWithShape="1">
                <a:blip r:embed="rId7"/>
                <a:stretch>
                  <a:fillRect l="-1291" t="-3205" b="-9615"/>
                </a:stretch>
              </a:blipFill>
            </p:spPr>
            <p:txBody>
              <a:bodyPr/>
              <a:lstStyle/>
              <a:p>
                <a:r>
                  <a:rPr lang="nl-NL">
                    <a:noFill/>
                  </a:rPr>
                  <a:t> </a:t>
                </a:r>
              </a:p>
            </p:txBody>
          </p:sp>
        </mc:Fallback>
      </mc:AlternateContent>
    </p:spTree>
    <p:extLst>
      <p:ext uri="{BB962C8B-B14F-4D97-AF65-F5344CB8AC3E}">
        <p14:creationId xmlns:p14="http://schemas.microsoft.com/office/powerpoint/2010/main" val="3514321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smtClean="0"/>
                  <a:t>What is the maximum value of </a:t>
                </a:r>
                <a14:m>
                  <m:oMath xmlns:m="http://schemas.openxmlformats.org/officeDocument/2006/math">
                    <m:r>
                      <a:rPr lang="en-GB" b="0" i="1" smtClean="0">
                        <a:latin typeface="Cambria Math"/>
                      </a:rPr>
                      <m:t>𝑧</m:t>
                    </m:r>
                    <m:r>
                      <a:rPr lang="en-GB" b="0" i="1" smtClean="0">
                        <a:latin typeface="Cambria Math"/>
                      </a:rPr>
                      <m:t>=10</m:t>
                    </m:r>
                    <m:r>
                      <a:rPr lang="en-GB" b="0" i="1" smtClean="0">
                        <a:latin typeface="Cambria Math"/>
                      </a:rPr>
                      <m:t>𝑥</m:t>
                    </m:r>
                    <m:r>
                      <a:rPr lang="en-GB" b="0" i="1" smtClean="0">
                        <a:latin typeface="Cambria Math"/>
                      </a:rPr>
                      <m:t>−</m:t>
                    </m:r>
                    <m:sSup>
                      <m:sSupPr>
                        <m:ctrlPr>
                          <a:rPr lang="en-GB" b="0" i="1" smtClean="0">
                            <a:latin typeface="Cambria Math"/>
                          </a:rPr>
                        </m:ctrlPr>
                      </m:sSupPr>
                      <m:e>
                        <m:r>
                          <a:rPr lang="en-GB" b="0" i="1" smtClean="0">
                            <a:latin typeface="Cambria Math"/>
                          </a:rPr>
                          <m:t>𝑥</m:t>
                        </m:r>
                      </m:e>
                      <m:sup>
                        <m:r>
                          <a:rPr lang="en-GB" b="0" i="1" smtClean="0">
                            <a:latin typeface="Cambria Math"/>
                          </a:rPr>
                          <m:t>2</m:t>
                        </m:r>
                      </m:sup>
                    </m:sSup>
                    <m:r>
                      <a:rPr lang="en-GB" b="0" i="1" smtClean="0">
                        <a:latin typeface="Cambria Math"/>
                      </a:rPr>
                      <m:t>+20</m:t>
                    </m:r>
                    <m:r>
                      <a:rPr lang="en-GB" b="0" i="1" smtClean="0">
                        <a:latin typeface="Cambria Math"/>
                      </a:rPr>
                      <m:t>𝑦</m:t>
                    </m:r>
                    <m:r>
                      <a:rPr lang="en-GB" b="0" i="1" smtClean="0">
                        <a:latin typeface="Cambria Math"/>
                      </a:rPr>
                      <m:t>−</m:t>
                    </m:r>
                    <m:sSup>
                      <m:sSupPr>
                        <m:ctrlPr>
                          <a:rPr lang="en-GB" b="0" i="1" smtClean="0">
                            <a:latin typeface="Cambria Math"/>
                          </a:rPr>
                        </m:ctrlPr>
                      </m:sSupPr>
                      <m:e>
                        <m:r>
                          <a:rPr lang="en-GB" b="0" i="1" smtClean="0">
                            <a:latin typeface="Cambria Math"/>
                          </a:rPr>
                          <m:t>𝑦</m:t>
                        </m:r>
                      </m:e>
                      <m:sup>
                        <m:r>
                          <a:rPr lang="en-GB" b="0" i="1" smtClean="0">
                            <a:latin typeface="Cambria Math"/>
                          </a:rPr>
                          <m:t>2</m:t>
                        </m:r>
                      </m:sup>
                    </m:sSup>
                  </m:oMath>
                </a14:m>
                <a:r>
                  <a:rPr lang="nl-NL" dirty="0" smtClean="0"/>
                  <a:t>?</a:t>
                </a:r>
              </a:p>
              <a:p>
                <a:pPr marL="0" indent="0">
                  <a:buNone/>
                </a:pPr>
                <a:r>
                  <a:rPr lang="en-GB" dirty="0" smtClean="0"/>
                  <a:t>How do you know if you have achieved maximum or minimum?</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nl-NL">
                    <a:noFill/>
                  </a:rPr>
                  <a:t> </a:t>
                </a:r>
              </a:p>
            </p:txBody>
          </p:sp>
        </mc:Fallback>
      </mc:AlternateContent>
    </p:spTree>
    <p:extLst>
      <p:ext uri="{BB962C8B-B14F-4D97-AF65-F5344CB8AC3E}">
        <p14:creationId xmlns:p14="http://schemas.microsoft.com/office/powerpoint/2010/main" val="3105570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the last week: Rhine Alarm model in action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15825"/>
            <a:ext cx="6665532" cy="512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6E05B36-BBC8-49B2-8E44-E3D025E32FF0}" type="slidenum">
              <a:rPr lang="nl-NL" smtClean="0"/>
              <a:t>2</a:t>
            </a:fld>
            <a:endParaRPr lang="nl-NL"/>
          </a:p>
        </p:txBody>
      </p:sp>
    </p:spTree>
    <p:extLst>
      <p:ext uri="{BB962C8B-B14F-4D97-AF65-F5344CB8AC3E}">
        <p14:creationId xmlns:p14="http://schemas.microsoft.com/office/powerpoint/2010/main" val="23618881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62064"/>
            <a:ext cx="8229600" cy="1143000"/>
          </a:xfrm>
        </p:spPr>
        <p:txBody>
          <a:bodyPr>
            <a:normAutofit/>
          </a:bodyPr>
          <a:lstStyle/>
          <a:p>
            <a:r>
              <a:rPr lang="en-US" sz="5400" dirty="0" smtClean="0"/>
              <a:t>Begin Hour 2</a:t>
            </a:r>
            <a:endParaRPr lang="en-US" sz="5400" dirty="0"/>
          </a:p>
        </p:txBody>
      </p:sp>
      <p:sp>
        <p:nvSpPr>
          <p:cNvPr id="6" name="Slide Number Placeholder 5"/>
          <p:cNvSpPr>
            <a:spLocks noGrp="1"/>
          </p:cNvSpPr>
          <p:nvPr>
            <p:ph type="sldNum" sz="quarter" idx="12"/>
          </p:nvPr>
        </p:nvSpPr>
        <p:spPr/>
        <p:txBody>
          <a:bodyPr/>
          <a:lstStyle/>
          <a:p>
            <a:fld id="{96E05B36-BBC8-49B2-8E44-E3D025E32FF0}" type="slidenum">
              <a:rPr lang="nl-NL" smtClean="0"/>
              <a:t>20</a:t>
            </a:fld>
            <a:endParaRPr lang="nl-NL"/>
          </a:p>
        </p:txBody>
      </p:sp>
    </p:spTree>
    <p:extLst>
      <p:ext uri="{BB962C8B-B14F-4D97-AF65-F5344CB8AC3E}">
        <p14:creationId xmlns:p14="http://schemas.microsoft.com/office/powerpoint/2010/main" val="30515950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Envelope theorem</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 xmlns:m="http://schemas.openxmlformats.org/officeDocument/2006/math">
                    <m:sSup>
                      <m:sSupPr>
                        <m:ctrlPr>
                          <a:rPr lang="en-GB" b="0" i="1" dirty="0" smtClean="0">
                            <a:latin typeface="Cambria Math"/>
                          </a:rPr>
                        </m:ctrlPr>
                      </m:sSupPr>
                      <m:e>
                        <m:r>
                          <a:rPr lang="en-GB" b="0" i="1" dirty="0" smtClean="0">
                            <a:latin typeface="Cambria Math"/>
                          </a:rPr>
                          <m:t>𝑦</m:t>
                        </m:r>
                      </m:e>
                      <m:sup>
                        <m:r>
                          <a:rPr lang="en-GB" b="0" i="1" dirty="0" smtClean="0">
                            <a:latin typeface="Cambria Math"/>
                          </a:rPr>
                          <m:t>∗</m:t>
                        </m:r>
                      </m:sup>
                    </m:sSup>
                    <m:r>
                      <a:rPr lang="en-GB" b="0" i="1" dirty="0" smtClean="0">
                        <a:latin typeface="Cambria Math"/>
                      </a:rPr>
                      <m:t>=</m:t>
                    </m:r>
                    <m:sSub>
                      <m:sSubPr>
                        <m:ctrlPr>
                          <a:rPr lang="en-GB" b="0" i="1" dirty="0" smtClean="0">
                            <a:latin typeface="Cambria Math"/>
                          </a:rPr>
                        </m:ctrlPr>
                      </m:sSubPr>
                      <m:e>
                        <m:r>
                          <m:rPr>
                            <m:sty m:val="p"/>
                          </m:rPr>
                          <a:rPr lang="en-GB" b="0" i="1" dirty="0" smtClean="0">
                            <a:latin typeface="Cambria Math"/>
                          </a:rPr>
                          <m:t>max</m:t>
                        </m:r>
                      </m:e>
                      <m:sub>
                        <m:r>
                          <a:rPr lang="en-GB" b="0" i="1" dirty="0" smtClean="0">
                            <a:latin typeface="Cambria Math"/>
                          </a:rPr>
                          <m:t>𝑥</m:t>
                        </m:r>
                      </m:sub>
                    </m:sSub>
                    <m:r>
                      <a:rPr lang="en-GB" b="0" i="1" dirty="0" smtClean="0">
                        <a:latin typeface="Cambria Math"/>
                      </a:rPr>
                      <m:t>⁡</m:t>
                    </m:r>
                    <m:r>
                      <a:rPr lang="en-GB" b="0" i="1" dirty="0" smtClean="0">
                        <a:latin typeface="Cambria Math"/>
                      </a:rPr>
                      <m:t>𝑦</m:t>
                    </m:r>
                    <m:r>
                      <a:rPr lang="en-GB" b="0" i="1" dirty="0" smtClean="0">
                        <a:latin typeface="Cambria Math"/>
                      </a:rPr>
                      <m:t>=</m:t>
                    </m:r>
                    <m:sSub>
                      <m:sSubPr>
                        <m:ctrlPr>
                          <a:rPr lang="en-GB" b="0" i="1" dirty="0" smtClean="0">
                            <a:latin typeface="Cambria Math"/>
                          </a:rPr>
                        </m:ctrlPr>
                      </m:sSubPr>
                      <m:e>
                        <m:r>
                          <m:rPr>
                            <m:sty m:val="p"/>
                          </m:rPr>
                          <a:rPr lang="en-GB" b="0" i="1" dirty="0" smtClean="0">
                            <a:latin typeface="Cambria Math"/>
                          </a:rPr>
                          <m:t>max</m:t>
                        </m:r>
                      </m:e>
                      <m:sub>
                        <m:r>
                          <a:rPr lang="en-GB" b="0" i="1" dirty="0" smtClean="0">
                            <a:latin typeface="Cambria Math"/>
                          </a:rPr>
                          <m:t>𝑥</m:t>
                        </m:r>
                      </m:sub>
                    </m:sSub>
                    <m:r>
                      <a:rPr lang="en-GB" b="0" i="1" dirty="0" smtClean="0">
                        <a:latin typeface="Cambria Math"/>
                      </a:rPr>
                      <m:t>𝑓</m:t>
                    </m:r>
                    <m:r>
                      <a:rPr lang="en-GB" b="0" i="1" dirty="0" smtClean="0">
                        <a:latin typeface="Cambria Math"/>
                      </a:rPr>
                      <m:t>(</m:t>
                    </m:r>
                    <m:r>
                      <a:rPr lang="en-GB" b="0" i="1" dirty="0" smtClean="0">
                        <a:latin typeface="Cambria Math"/>
                      </a:rPr>
                      <m:t>𝑥</m:t>
                    </m:r>
                    <m:r>
                      <a:rPr lang="en-GB" b="0" i="1" dirty="0" smtClean="0">
                        <a:latin typeface="Cambria Math"/>
                      </a:rPr>
                      <m:t>;</m:t>
                    </m:r>
                    <m:r>
                      <a:rPr lang="en-GB" b="0" i="1" dirty="0" smtClean="0">
                        <a:latin typeface="Cambria Math"/>
                        <a:ea typeface="Cambria Math"/>
                      </a:rPr>
                      <m:t>𝛼</m:t>
                    </m:r>
                    <m:r>
                      <a:rPr lang="en-GB" b="0" i="1" dirty="0" smtClean="0">
                        <a:latin typeface="Cambria Math"/>
                        <a:ea typeface="Cambria Math"/>
                      </a:rPr>
                      <m:t>,</m:t>
                    </m:r>
                    <m:r>
                      <a:rPr lang="en-GB" b="0" i="1" dirty="0" smtClean="0">
                        <a:latin typeface="Cambria Math"/>
                        <a:ea typeface="Cambria Math"/>
                      </a:rPr>
                      <m:t>𝛽</m:t>
                    </m:r>
                    <m:r>
                      <a:rPr lang="en-GB" b="0" i="1" dirty="0" smtClean="0">
                        <a:latin typeface="Cambria Math"/>
                        <a:ea typeface="Cambria Math"/>
                      </a:rPr>
                      <m:t>,</m:t>
                    </m:r>
                    <m:r>
                      <a:rPr lang="en-GB" b="0" i="1" dirty="0" smtClean="0">
                        <a:latin typeface="Cambria Math"/>
                        <a:ea typeface="Cambria Math"/>
                      </a:rPr>
                      <m:t>𝛾</m:t>
                    </m:r>
                    <m:r>
                      <a:rPr lang="en-GB" b="0" i="1" dirty="0" smtClean="0">
                        <a:latin typeface="Cambria Math"/>
                      </a:rPr>
                      <m:t>)</m:t>
                    </m:r>
                  </m:oMath>
                </a14:m>
                <a:r>
                  <a:rPr lang="nl-NL" dirty="0" smtClean="0"/>
                  <a:t>, </a:t>
                </a:r>
                <a:r>
                  <a:rPr lang="nl-NL" dirty="0" err="1" smtClean="0"/>
                  <a:t>where</a:t>
                </a:r>
                <a:r>
                  <a:rPr lang="nl-NL" dirty="0" smtClean="0"/>
                  <a:t> </a:t>
                </a:r>
                <a14:m>
                  <m:oMath xmlns:m="http://schemas.openxmlformats.org/officeDocument/2006/math">
                    <m:r>
                      <a:rPr lang="en-GB" b="0" i="1" dirty="0" smtClean="0">
                        <a:latin typeface="Cambria Math"/>
                        <a:ea typeface="Cambria Math"/>
                      </a:rPr>
                      <m:t>𝛼</m:t>
                    </m:r>
                    <m:r>
                      <a:rPr lang="en-GB" b="0" i="1" dirty="0" smtClean="0">
                        <a:latin typeface="Cambria Math"/>
                        <a:ea typeface="Cambria Math"/>
                      </a:rPr>
                      <m:t>,</m:t>
                    </m:r>
                    <m:r>
                      <a:rPr lang="en-GB" b="0" i="1" dirty="0" smtClean="0">
                        <a:latin typeface="Cambria Math"/>
                        <a:ea typeface="Cambria Math"/>
                      </a:rPr>
                      <m:t>𝛽</m:t>
                    </m:r>
                    <m:r>
                      <a:rPr lang="en-GB" b="0" i="1" dirty="0" smtClean="0">
                        <a:latin typeface="Cambria Math"/>
                        <a:ea typeface="Cambria Math"/>
                      </a:rPr>
                      <m:t>,</m:t>
                    </m:r>
                    <m:r>
                      <a:rPr lang="en-GB" b="0" i="1" dirty="0" smtClean="0">
                        <a:latin typeface="Cambria Math"/>
                        <a:ea typeface="Cambria Math"/>
                      </a:rPr>
                      <m:t>𝛾</m:t>
                    </m:r>
                  </m:oMath>
                </a14:m>
                <a:r>
                  <a:rPr lang="nl-NL" dirty="0" smtClean="0"/>
                  <a:t> are </a:t>
                </a:r>
                <a:r>
                  <a:rPr lang="nl-NL" dirty="0" err="1" smtClean="0"/>
                  <a:t>certain</a:t>
                </a:r>
                <a:r>
                  <a:rPr lang="nl-NL" dirty="0" smtClean="0"/>
                  <a:t> parameters</a:t>
                </a:r>
              </a:p>
              <a:p>
                <a:pPr marL="0" indent="0">
                  <a:buNone/>
                </a:pPr>
                <a:r>
                  <a:rPr lang="en-GB" b="0" dirty="0" smtClean="0"/>
                  <a:t>Envelope theorem: </a:t>
                </a:r>
                <a14:m>
                  <m:oMath xmlns:m="http://schemas.openxmlformats.org/officeDocument/2006/math">
                    <m:f>
                      <m:fPr>
                        <m:ctrlPr>
                          <a:rPr lang="en-GB" b="0" i="1" dirty="0" smtClean="0">
                            <a:latin typeface="Cambria Math"/>
                          </a:rPr>
                        </m:ctrlPr>
                      </m:fPr>
                      <m:num>
                        <m:r>
                          <a:rPr lang="en-GB" b="0" i="1" dirty="0" smtClean="0">
                            <a:latin typeface="Cambria Math"/>
                            <a:ea typeface="Cambria Math"/>
                          </a:rPr>
                          <m:t>𝜕</m:t>
                        </m:r>
                        <m:sSup>
                          <m:sSupPr>
                            <m:ctrlPr>
                              <a:rPr lang="en-GB" b="0" i="1" dirty="0" smtClean="0">
                                <a:latin typeface="Cambria Math"/>
                              </a:rPr>
                            </m:ctrlPr>
                          </m:sSupPr>
                          <m:e>
                            <m:r>
                              <a:rPr lang="en-GB" b="0" i="1" dirty="0" smtClean="0">
                                <a:latin typeface="Cambria Math"/>
                              </a:rPr>
                              <m:t>𝑦</m:t>
                            </m:r>
                          </m:e>
                          <m:sup>
                            <m:r>
                              <a:rPr lang="en-GB" b="0" i="1" dirty="0" smtClean="0">
                                <a:latin typeface="Cambria Math"/>
                              </a:rPr>
                              <m:t>∗</m:t>
                            </m:r>
                          </m:sup>
                        </m:sSup>
                      </m:num>
                      <m:den>
                        <m:r>
                          <a:rPr lang="en-GB" b="0" i="1" dirty="0" smtClean="0">
                            <a:latin typeface="Cambria Math"/>
                            <a:ea typeface="Cambria Math"/>
                          </a:rPr>
                          <m:t>𝜕𝛼</m:t>
                        </m:r>
                      </m:den>
                    </m:f>
                    <m:r>
                      <a:rPr lang="en-GB" b="0" i="1" dirty="0" smtClean="0">
                        <a:latin typeface="Cambria Math"/>
                      </a:rPr>
                      <m:t>=</m:t>
                    </m:r>
                    <m:f>
                      <m:fPr>
                        <m:ctrlPr>
                          <a:rPr lang="en-GB" b="0" i="1" dirty="0" smtClean="0">
                            <a:latin typeface="Cambria Math"/>
                          </a:rPr>
                        </m:ctrlPr>
                      </m:fPr>
                      <m:num>
                        <m:r>
                          <a:rPr lang="en-GB" b="0" i="1" dirty="0" smtClean="0">
                            <a:latin typeface="Cambria Math"/>
                            <a:ea typeface="Cambria Math"/>
                          </a:rPr>
                          <m:t>𝜕</m:t>
                        </m:r>
                        <m:sSup>
                          <m:sSupPr>
                            <m:ctrlPr>
                              <a:rPr lang="en-GB" b="0" i="1" dirty="0" smtClean="0">
                                <a:latin typeface="Cambria Math"/>
                              </a:rPr>
                            </m:ctrlPr>
                          </m:sSupPr>
                          <m:e>
                            <m:r>
                              <a:rPr lang="en-GB" b="0" i="1" dirty="0" smtClean="0">
                                <a:latin typeface="Cambria Math"/>
                              </a:rPr>
                              <m:t>𝑓</m:t>
                            </m:r>
                            <m:r>
                              <a:rPr lang="en-GB" b="0" i="1" dirty="0" smtClean="0">
                                <a:latin typeface="Cambria Math"/>
                              </a:rPr>
                              <m:t>(</m:t>
                            </m:r>
                            <m:r>
                              <a:rPr lang="en-GB" b="0" i="1" dirty="0" smtClean="0">
                                <a:latin typeface="Cambria Math"/>
                              </a:rPr>
                              <m:t>𝑥</m:t>
                            </m:r>
                          </m:e>
                          <m:sup>
                            <m:r>
                              <a:rPr lang="en-GB" b="0" i="1" dirty="0" smtClean="0">
                                <a:latin typeface="Cambria Math"/>
                              </a:rPr>
                              <m:t>∗</m:t>
                            </m:r>
                          </m:sup>
                        </m:sSup>
                        <m:r>
                          <a:rPr lang="en-GB" b="0" i="1" dirty="0" smtClean="0">
                            <a:latin typeface="Cambria Math"/>
                          </a:rPr>
                          <m:t>;</m:t>
                        </m:r>
                        <m:r>
                          <a:rPr lang="en-GB" b="0" i="1" dirty="0" smtClean="0">
                            <a:latin typeface="Cambria Math"/>
                            <a:ea typeface="Cambria Math"/>
                          </a:rPr>
                          <m:t>𝛼</m:t>
                        </m:r>
                        <m:r>
                          <a:rPr lang="en-GB" b="0" i="1" dirty="0" smtClean="0">
                            <a:latin typeface="Cambria Math"/>
                            <a:ea typeface="Cambria Math"/>
                          </a:rPr>
                          <m:t>,</m:t>
                        </m:r>
                        <m:r>
                          <a:rPr lang="en-GB" b="0" i="1" dirty="0" smtClean="0">
                            <a:latin typeface="Cambria Math"/>
                            <a:ea typeface="Cambria Math"/>
                          </a:rPr>
                          <m:t>𝛽</m:t>
                        </m:r>
                        <m:r>
                          <a:rPr lang="en-GB" b="0" i="1" dirty="0" smtClean="0">
                            <a:latin typeface="Cambria Math"/>
                            <a:ea typeface="Cambria Math"/>
                          </a:rPr>
                          <m:t>,</m:t>
                        </m:r>
                        <m:r>
                          <a:rPr lang="en-GB" b="0" i="1" dirty="0" smtClean="0">
                            <a:latin typeface="Cambria Math"/>
                            <a:ea typeface="Cambria Math"/>
                          </a:rPr>
                          <m:t>𝛾</m:t>
                        </m:r>
                        <m:r>
                          <a:rPr lang="en-GB" b="0" i="1" dirty="0" smtClean="0">
                            <a:latin typeface="Cambria Math"/>
                            <a:ea typeface="Cambria Math"/>
                          </a:rPr>
                          <m:t>)</m:t>
                        </m:r>
                      </m:num>
                      <m:den>
                        <m:r>
                          <a:rPr lang="en-GB" b="0" i="1" dirty="0" smtClean="0">
                            <a:latin typeface="Cambria Math"/>
                            <a:ea typeface="Cambria Math"/>
                          </a:rPr>
                          <m:t>𝜕𝛼</m:t>
                        </m:r>
                      </m:den>
                    </m:f>
                  </m:oMath>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nl-NL">
                    <a:noFill/>
                  </a:rPr>
                  <a:t> </a:t>
                </a:r>
              </a:p>
            </p:txBody>
          </p:sp>
        </mc:Fallback>
      </mc:AlternateContent>
    </p:spTree>
    <p:extLst>
      <p:ext uri="{BB962C8B-B14F-4D97-AF65-F5344CB8AC3E}">
        <p14:creationId xmlns:p14="http://schemas.microsoft.com/office/powerpoint/2010/main" val="2728865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smtClean="0"/>
                  <a:t>If </a:t>
                </a:r>
                <a14:m>
                  <m:oMath xmlns:m="http://schemas.openxmlformats.org/officeDocument/2006/math">
                    <m:r>
                      <a:rPr lang="en-GB" b="0" i="1" smtClean="0">
                        <a:latin typeface="Cambria Math"/>
                      </a:rPr>
                      <m:t>𝑦</m:t>
                    </m:r>
                    <m:r>
                      <a:rPr lang="en-GB" b="0" i="1" smtClean="0">
                        <a:latin typeface="Cambria Math"/>
                      </a:rPr>
                      <m:t>=</m:t>
                    </m:r>
                    <m:r>
                      <a:rPr lang="en-GB" b="0" i="1" smtClean="0">
                        <a:latin typeface="Cambria Math"/>
                      </a:rPr>
                      <m:t>𝑓</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ea typeface="Cambria Math"/>
                          </a:rPr>
                          <m:t>𝛼</m:t>
                        </m:r>
                      </m:e>
                    </m:d>
                    <m:r>
                      <a:rPr lang="en-GB" b="0" i="1" smtClean="0">
                        <a:latin typeface="Cambria Math"/>
                        <a:ea typeface="Cambria Math"/>
                      </a:rPr>
                      <m:t>=</m:t>
                    </m:r>
                    <m:r>
                      <a:rPr lang="en-GB" b="0" i="1" smtClean="0">
                        <a:latin typeface="Cambria Math"/>
                        <a:ea typeface="Cambria Math"/>
                      </a:rPr>
                      <m:t>𝛼</m:t>
                    </m:r>
                    <m:r>
                      <a:rPr lang="en-GB" b="0" i="1" smtClean="0">
                        <a:latin typeface="Cambria Math"/>
                        <a:ea typeface="Cambria Math"/>
                      </a:rPr>
                      <m:t>+8</m:t>
                    </m:r>
                    <m:r>
                      <a:rPr lang="en-GB" b="0" i="1" smtClean="0">
                        <a:latin typeface="Cambria Math"/>
                        <a:ea typeface="Cambria Math"/>
                      </a:rPr>
                      <m:t>𝛼</m:t>
                    </m:r>
                    <m:r>
                      <a:rPr lang="en-GB" b="0" i="0" smtClean="0">
                        <a:latin typeface="Cambria Math"/>
                        <a:ea typeface="Cambria Math"/>
                      </a:rPr>
                      <m:t>−2</m:t>
                    </m:r>
                    <m:sSup>
                      <m:sSupPr>
                        <m:ctrlPr>
                          <a:rPr lang="en-GB" b="0" i="1" smtClean="0">
                            <a:latin typeface="Cambria Math"/>
                            <a:ea typeface="Cambria Math"/>
                          </a:rPr>
                        </m:ctrlPr>
                      </m:sSupPr>
                      <m:e>
                        <m:r>
                          <a:rPr lang="en-GB" b="0" i="1" smtClean="0">
                            <a:latin typeface="Cambria Math"/>
                            <a:ea typeface="Cambria Math"/>
                          </a:rPr>
                          <m:t>𝑥</m:t>
                        </m:r>
                      </m:e>
                      <m:sup>
                        <m:r>
                          <a:rPr lang="en-GB" b="0" i="1" smtClean="0">
                            <a:latin typeface="Cambria Math"/>
                            <a:ea typeface="Cambria Math"/>
                          </a:rPr>
                          <m:t>2</m:t>
                        </m:r>
                      </m:sup>
                    </m:sSup>
                  </m:oMath>
                </a14:m>
                <a:r>
                  <a:rPr lang="nl-NL" dirty="0" smtClean="0"/>
                  <a:t>, </a:t>
                </a:r>
                <a:r>
                  <a:rPr lang="nl-NL" dirty="0" err="1" smtClean="0"/>
                  <a:t>how</a:t>
                </a:r>
                <a:r>
                  <a:rPr lang="nl-NL" dirty="0" smtClean="0"/>
                  <a:t> does </a:t>
                </a:r>
                <a:r>
                  <a:rPr lang="nl-NL" dirty="0" err="1" smtClean="0"/>
                  <a:t>the</a:t>
                </a:r>
                <a:r>
                  <a:rPr lang="nl-NL" dirty="0" smtClean="0"/>
                  <a:t> </a:t>
                </a:r>
                <a:r>
                  <a:rPr lang="nl-NL" dirty="0" err="1" smtClean="0"/>
                  <a:t>optimal</a:t>
                </a:r>
                <a:r>
                  <a:rPr lang="nl-NL" dirty="0" smtClean="0"/>
                  <a:t> </a:t>
                </a:r>
                <a:r>
                  <a:rPr lang="nl-NL" dirty="0" err="1" smtClean="0"/>
                  <a:t>value</a:t>
                </a:r>
                <a:r>
                  <a:rPr lang="nl-NL" dirty="0" smtClean="0"/>
                  <a:t> of y </a:t>
                </a:r>
                <a:r>
                  <a:rPr lang="nl-NL" dirty="0" err="1" smtClean="0"/>
                  <a:t>varies</a:t>
                </a:r>
                <a:r>
                  <a:rPr lang="nl-NL" dirty="0" smtClean="0"/>
                  <a:t> </a:t>
                </a:r>
                <a:r>
                  <a:rPr lang="nl-NL" dirty="0" err="1" smtClean="0"/>
                  <a:t>with</a:t>
                </a:r>
                <a:r>
                  <a:rPr lang="nl-NL" dirty="0" smtClean="0"/>
                  <a:t> </a:t>
                </a:r>
                <a14:m>
                  <m:oMath xmlns:m="http://schemas.openxmlformats.org/officeDocument/2006/math">
                    <m:r>
                      <a:rPr lang="nl-NL" i="1" smtClean="0">
                        <a:latin typeface="Cambria Math"/>
                        <a:ea typeface="Cambria Math"/>
                      </a:rPr>
                      <m:t>𝛼</m:t>
                    </m:r>
                  </m:oMath>
                </a14:m>
                <a:r>
                  <a:rPr lang="nl-NL" dirty="0" smtClean="0"/>
                  <a:t>?</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617"/>
                </a:stretch>
              </a:blipFill>
            </p:spPr>
            <p:txBody>
              <a:bodyPr/>
              <a:lstStyle/>
              <a:p>
                <a:r>
                  <a:rPr lang="nl-NL">
                    <a:noFill/>
                  </a:rPr>
                  <a:t> </a:t>
                </a:r>
              </a:p>
            </p:txBody>
          </p:sp>
        </mc:Fallback>
      </mc:AlternateContent>
    </p:spTree>
    <p:extLst>
      <p:ext uri="{BB962C8B-B14F-4D97-AF65-F5344CB8AC3E}">
        <p14:creationId xmlns:p14="http://schemas.microsoft.com/office/powerpoint/2010/main" val="2679180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Constrained maximization</a:t>
            </a:r>
            <a:endParaRPr lang="nl-NL" dirty="0"/>
          </a:p>
        </p:txBody>
      </p:sp>
      <p:sp>
        <p:nvSpPr>
          <p:cNvPr id="4" name="Freeform 3"/>
          <p:cNvSpPr/>
          <p:nvPr/>
        </p:nvSpPr>
        <p:spPr>
          <a:xfrm>
            <a:off x="3181899" y="3187338"/>
            <a:ext cx="2119357" cy="1820497"/>
          </a:xfrm>
          <a:custGeom>
            <a:avLst/>
            <a:gdLst>
              <a:gd name="connsiteX0" fmla="*/ 0 w 2119357"/>
              <a:gd name="connsiteY0" fmla="*/ 2690553 h 2690553"/>
              <a:gd name="connsiteX1" fmla="*/ 324740 w 2119357"/>
              <a:gd name="connsiteY1" fmla="*/ 1374500 h 2690553"/>
              <a:gd name="connsiteX2" fmla="*/ 734938 w 2119357"/>
              <a:gd name="connsiteY2" fmla="*/ 101177 h 2690553"/>
              <a:gd name="connsiteX3" fmla="*/ 1034041 w 2119357"/>
              <a:gd name="connsiteY3" fmla="*/ 229364 h 2690553"/>
              <a:gd name="connsiteX4" fmla="*/ 1623701 w 2119357"/>
              <a:gd name="connsiteY4" fmla="*/ 1417229 h 2690553"/>
              <a:gd name="connsiteX5" fmla="*/ 2119357 w 2119357"/>
              <a:gd name="connsiteY5" fmla="*/ 2588003 h 269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357" h="2690553">
                <a:moveTo>
                  <a:pt x="0" y="2690553"/>
                </a:moveTo>
                <a:cubicBezTo>
                  <a:pt x="101125" y="2248308"/>
                  <a:pt x="202250" y="1806063"/>
                  <a:pt x="324740" y="1374500"/>
                </a:cubicBezTo>
                <a:cubicBezTo>
                  <a:pt x="447230" y="942937"/>
                  <a:pt x="616721" y="292033"/>
                  <a:pt x="734938" y="101177"/>
                </a:cubicBezTo>
                <a:cubicBezTo>
                  <a:pt x="853155" y="-89679"/>
                  <a:pt x="885914" y="10022"/>
                  <a:pt x="1034041" y="229364"/>
                </a:cubicBezTo>
                <a:cubicBezTo>
                  <a:pt x="1182168" y="448706"/>
                  <a:pt x="1442815" y="1024123"/>
                  <a:pt x="1623701" y="1417229"/>
                </a:cubicBezTo>
                <a:cubicBezTo>
                  <a:pt x="1804587" y="1810335"/>
                  <a:pt x="1961972" y="2199169"/>
                  <a:pt x="2119357" y="258800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Straight Connector 9"/>
          <p:cNvCxnSpPr/>
          <p:nvPr/>
        </p:nvCxnSpPr>
        <p:spPr>
          <a:xfrm flipV="1">
            <a:off x="1883454" y="4005064"/>
            <a:ext cx="1714835" cy="85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395788" y="2996952"/>
            <a:ext cx="1088066" cy="60816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883454" y="1844824"/>
            <a:ext cx="0" cy="30149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883454" y="4859752"/>
            <a:ext cx="3429671" cy="1089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4864628" y="3420454"/>
                <a:ext cx="8969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oMath>
                  </m:oMathPara>
                </a14:m>
                <a:endParaRPr lang="nl-NL" dirty="0"/>
              </a:p>
            </p:txBody>
          </p:sp>
        </mc:Choice>
        <mc:Fallback xmlns="">
          <p:sp>
            <p:nvSpPr>
              <p:cNvPr id="21" name="TextBox 20"/>
              <p:cNvSpPr txBox="1">
                <a:spLocks noRot="1" noChangeAspect="1" noMove="1" noResize="1" noEditPoints="1" noAdjustHandles="1" noChangeArrowheads="1" noChangeShapeType="1" noTextEdit="1"/>
              </p:cNvSpPr>
              <p:nvPr/>
            </p:nvSpPr>
            <p:spPr>
              <a:xfrm>
                <a:off x="4864628" y="3420454"/>
                <a:ext cx="896912" cy="369332"/>
              </a:xfrm>
              <a:prstGeom prst="rect">
                <a:avLst/>
              </a:prstGeom>
              <a:blipFill rotWithShape="1">
                <a:blip r:embed="rId2"/>
                <a:stretch>
                  <a:fillRect b="-114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46553" y="2982956"/>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oMath>
                  </m:oMathPara>
                </a14:m>
                <a:endParaRPr lang="nl-NL" dirty="0"/>
              </a:p>
            </p:txBody>
          </p:sp>
        </mc:Choice>
        <mc:Fallback xmlns="">
          <p:sp>
            <p:nvSpPr>
              <p:cNvPr id="22" name="TextBox 21"/>
              <p:cNvSpPr txBox="1">
                <a:spLocks noRot="1" noChangeAspect="1" noMove="1" noResize="1" noEditPoints="1" noAdjustHandles="1" noChangeArrowheads="1" noChangeShapeType="1" noTextEdit="1"/>
              </p:cNvSpPr>
              <p:nvPr/>
            </p:nvSpPr>
            <p:spPr>
              <a:xfrm>
                <a:off x="1546553" y="2982956"/>
                <a:ext cx="353751" cy="369332"/>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395788" y="573325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23" name="TextBox 22"/>
              <p:cNvSpPr txBox="1">
                <a:spLocks noRot="1" noChangeAspect="1" noMove="1" noResize="1" noEditPoints="1" noAdjustHandles="1" noChangeArrowheads="1" noChangeShapeType="1" noTextEdit="1"/>
              </p:cNvSpPr>
              <p:nvPr/>
            </p:nvSpPr>
            <p:spPr>
              <a:xfrm>
                <a:off x="4395788" y="5733256"/>
                <a:ext cx="367986" cy="369332"/>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972020" y="279829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𝑦</m:t>
                      </m:r>
                    </m:oMath>
                  </m:oMathPara>
                </a14:m>
                <a:endParaRPr lang="nl-NL" dirty="0"/>
              </a:p>
            </p:txBody>
          </p:sp>
        </mc:Choice>
        <mc:Fallback xmlns="">
          <p:sp>
            <p:nvSpPr>
              <p:cNvPr id="24" name="TextBox 23"/>
              <p:cNvSpPr txBox="1">
                <a:spLocks noRot="1" noChangeAspect="1" noMove="1" noResize="1" noEditPoints="1" noAdjustHandles="1" noChangeArrowheads="1" noChangeShapeType="1" noTextEdit="1"/>
              </p:cNvSpPr>
              <p:nvPr/>
            </p:nvSpPr>
            <p:spPr>
              <a:xfrm>
                <a:off x="4972020" y="2798290"/>
                <a:ext cx="371384" cy="369332"/>
              </a:xfrm>
              <a:prstGeom prst="rect">
                <a:avLst/>
              </a:prstGeom>
              <a:blipFill rotWithShape="1">
                <a:blip r:embed="rId5"/>
                <a:stretch>
                  <a:fillRect b="-4918"/>
                </a:stretch>
              </a:blipFill>
            </p:spPr>
            <p:txBody>
              <a:bodyPr/>
              <a:lstStyle/>
              <a:p>
                <a:r>
                  <a:rPr lang="nl-NL">
                    <a:noFill/>
                  </a:rPr>
                  <a:t> </a:t>
                </a:r>
              </a:p>
            </p:txBody>
          </p:sp>
        </mc:Fallback>
      </mc:AlternateContent>
      <p:cxnSp>
        <p:nvCxnSpPr>
          <p:cNvPr id="26" name="Straight Connector 25"/>
          <p:cNvCxnSpPr/>
          <p:nvPr/>
        </p:nvCxnSpPr>
        <p:spPr>
          <a:xfrm flipV="1">
            <a:off x="3598289" y="3605120"/>
            <a:ext cx="797499" cy="39994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107590" y="1916832"/>
            <a:ext cx="0" cy="2304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73189" y="4529271"/>
            <a:ext cx="692209" cy="76912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395788" y="3352288"/>
            <a:ext cx="0" cy="2308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07590" y="1916832"/>
            <a:ext cx="1288198" cy="1435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107590" y="4221088"/>
            <a:ext cx="265599" cy="29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4082490" y="5306938"/>
            <a:ext cx="313298" cy="354310"/>
          </a:xfrm>
          <a:prstGeom prst="line">
            <a:avLst/>
          </a:prstGeom>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3168918" y="4896740"/>
            <a:ext cx="2129617" cy="393979"/>
          </a:xfrm>
          <a:custGeom>
            <a:avLst/>
            <a:gdLst>
              <a:gd name="connsiteX0" fmla="*/ 24809 w 2129617"/>
              <a:gd name="connsiteY0" fmla="*/ 102550 h 393979"/>
              <a:gd name="connsiteX1" fmla="*/ 33355 w 2129617"/>
              <a:gd name="connsiteY1" fmla="*/ 188008 h 393979"/>
              <a:gd name="connsiteX2" fmla="*/ 349549 w 2129617"/>
              <a:gd name="connsiteY2" fmla="*/ 341832 h 393979"/>
              <a:gd name="connsiteX3" fmla="*/ 1093033 w 2129617"/>
              <a:gd name="connsiteY3" fmla="*/ 393107 h 393979"/>
              <a:gd name="connsiteX4" fmla="*/ 1639964 w 2129617"/>
              <a:gd name="connsiteY4" fmla="*/ 307649 h 393979"/>
              <a:gd name="connsiteX5" fmla="*/ 2067254 w 2129617"/>
              <a:gd name="connsiteY5" fmla="*/ 76912 h 393979"/>
              <a:gd name="connsiteX6" fmla="*/ 2118529 w 2129617"/>
              <a:gd name="connsiteY6" fmla="*/ 0 h 3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617" h="393979">
                <a:moveTo>
                  <a:pt x="24809" y="102550"/>
                </a:moveTo>
                <a:cubicBezTo>
                  <a:pt x="2020" y="125339"/>
                  <a:pt x="-20768" y="148128"/>
                  <a:pt x="33355" y="188008"/>
                </a:cubicBezTo>
                <a:cubicBezTo>
                  <a:pt x="87478" y="227888"/>
                  <a:pt x="172936" y="307649"/>
                  <a:pt x="349549" y="341832"/>
                </a:cubicBezTo>
                <a:cubicBezTo>
                  <a:pt x="526162" y="376015"/>
                  <a:pt x="877964" y="398804"/>
                  <a:pt x="1093033" y="393107"/>
                </a:cubicBezTo>
                <a:cubicBezTo>
                  <a:pt x="1308102" y="387410"/>
                  <a:pt x="1477594" y="360348"/>
                  <a:pt x="1639964" y="307649"/>
                </a:cubicBezTo>
                <a:cubicBezTo>
                  <a:pt x="1802334" y="254950"/>
                  <a:pt x="1987493" y="128187"/>
                  <a:pt x="2067254" y="76912"/>
                </a:cubicBezTo>
                <a:cubicBezTo>
                  <a:pt x="2147015" y="25637"/>
                  <a:pt x="2132772" y="12818"/>
                  <a:pt x="21185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Freeform 54"/>
          <p:cNvSpPr/>
          <p:nvPr/>
        </p:nvSpPr>
        <p:spPr>
          <a:xfrm>
            <a:off x="3193727" y="4409168"/>
            <a:ext cx="2102265" cy="598668"/>
          </a:xfrm>
          <a:custGeom>
            <a:avLst/>
            <a:gdLst>
              <a:gd name="connsiteX0" fmla="*/ 2102265 w 2102265"/>
              <a:gd name="connsiteY0" fmla="*/ 470481 h 598668"/>
              <a:gd name="connsiteX1" fmla="*/ 1965533 w 2102265"/>
              <a:gd name="connsiteY1" fmla="*/ 350839 h 598668"/>
              <a:gd name="connsiteX2" fmla="*/ 1717705 w 2102265"/>
              <a:gd name="connsiteY2" fmla="*/ 248290 h 598668"/>
              <a:gd name="connsiteX3" fmla="*/ 1401510 w 2102265"/>
              <a:gd name="connsiteY3" fmla="*/ 111557 h 598668"/>
              <a:gd name="connsiteX4" fmla="*/ 905854 w 2102265"/>
              <a:gd name="connsiteY4" fmla="*/ 462 h 598668"/>
              <a:gd name="connsiteX5" fmla="*/ 393107 w 2102265"/>
              <a:gd name="connsiteY5" fmla="*/ 154286 h 598668"/>
              <a:gd name="connsiteX6" fmla="*/ 145278 w 2102265"/>
              <a:gd name="connsiteY6" fmla="*/ 367931 h 598668"/>
              <a:gd name="connsiteX7" fmla="*/ 0 w 2102265"/>
              <a:gd name="connsiteY7" fmla="*/ 598668 h 59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2265" h="598668">
                <a:moveTo>
                  <a:pt x="2102265" y="470481"/>
                </a:moveTo>
                <a:cubicBezTo>
                  <a:pt x="2065945" y="429176"/>
                  <a:pt x="2029626" y="387871"/>
                  <a:pt x="1965533" y="350839"/>
                </a:cubicBezTo>
                <a:cubicBezTo>
                  <a:pt x="1901440" y="313807"/>
                  <a:pt x="1717705" y="248290"/>
                  <a:pt x="1717705" y="248290"/>
                </a:cubicBezTo>
                <a:cubicBezTo>
                  <a:pt x="1623701" y="208410"/>
                  <a:pt x="1536818" y="152862"/>
                  <a:pt x="1401510" y="111557"/>
                </a:cubicBezTo>
                <a:cubicBezTo>
                  <a:pt x="1266202" y="70252"/>
                  <a:pt x="1073921" y="-6659"/>
                  <a:pt x="905854" y="462"/>
                </a:cubicBezTo>
                <a:cubicBezTo>
                  <a:pt x="737787" y="7583"/>
                  <a:pt x="519870" y="93041"/>
                  <a:pt x="393107" y="154286"/>
                </a:cubicBezTo>
                <a:cubicBezTo>
                  <a:pt x="266344" y="215531"/>
                  <a:pt x="210796" y="293867"/>
                  <a:pt x="145278" y="367931"/>
                </a:cubicBezTo>
                <a:cubicBezTo>
                  <a:pt x="79760" y="441995"/>
                  <a:pt x="39880" y="520331"/>
                  <a:pt x="0" y="59866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56" name="TextBox 55"/>
              <p:cNvSpPr txBox="1"/>
              <p:nvPr/>
            </p:nvSpPr>
            <p:spPr>
              <a:xfrm>
                <a:off x="3479159" y="1870461"/>
                <a:ext cx="28249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r>
                        <a:rPr lang="en-GB" b="0" i="1" smtClean="0">
                          <a:latin typeface="Cambria Math"/>
                        </a:rPr>
                        <m:t>=0</m:t>
                      </m:r>
                    </m:oMath>
                  </m:oMathPara>
                </a14:m>
                <a:endParaRPr lang="nl-NL" dirty="0"/>
              </a:p>
            </p:txBody>
          </p:sp>
        </mc:Choice>
        <mc:Fallback xmlns="">
          <p:sp>
            <p:nvSpPr>
              <p:cNvPr id="56" name="TextBox 55"/>
              <p:cNvSpPr txBox="1">
                <a:spLocks noRot="1" noChangeAspect="1" noMove="1" noResize="1" noEditPoints="1" noAdjustHandles="1" noChangeArrowheads="1" noChangeShapeType="1" noTextEdit="1"/>
              </p:cNvSpPr>
              <p:nvPr/>
            </p:nvSpPr>
            <p:spPr>
              <a:xfrm>
                <a:off x="3479159" y="1870461"/>
                <a:ext cx="2824941" cy="369332"/>
              </a:xfrm>
              <a:prstGeom prst="rect">
                <a:avLst/>
              </a:prstGeom>
              <a:blipFill rotWithShape="1">
                <a:blip r:embed="rId6"/>
                <a:stretch>
                  <a:fillRect b="-6667"/>
                </a:stretch>
              </a:blipFill>
            </p:spPr>
            <p:txBody>
              <a:bodyPr/>
              <a:lstStyle/>
              <a:p>
                <a:r>
                  <a:rPr lang="nl-NL">
                    <a:noFill/>
                  </a:rPr>
                  <a:t> </a:t>
                </a:r>
              </a:p>
            </p:txBody>
          </p:sp>
        </mc:Fallback>
      </mc:AlternateContent>
      <p:cxnSp>
        <p:nvCxnSpPr>
          <p:cNvPr id="58" name="Straight Connector 57"/>
          <p:cNvCxnSpPr/>
          <p:nvPr/>
        </p:nvCxnSpPr>
        <p:spPr>
          <a:xfrm>
            <a:off x="3107590" y="3352288"/>
            <a:ext cx="1288198" cy="1356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3587058" y="3913974"/>
            <a:ext cx="44905" cy="883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2685351" y="4468151"/>
            <a:ext cx="924159" cy="329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2897024" y="4785646"/>
            <a:ext cx="701873" cy="4016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p:cNvSpPr txBox="1"/>
              <p:nvPr/>
            </p:nvSpPr>
            <p:spPr>
              <a:xfrm>
                <a:off x="2594898" y="5147900"/>
                <a:ext cx="464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𝑥</m:t>
                          </m:r>
                        </m:e>
                        <m:sup>
                          <m:r>
                            <a:rPr lang="en-GB" b="0" i="1" smtClean="0">
                              <a:latin typeface="Cambria Math"/>
                            </a:rPr>
                            <m:t>∗</m:t>
                          </m:r>
                        </m:sup>
                      </m:sSup>
                    </m:oMath>
                  </m:oMathPara>
                </a14:m>
                <a:endParaRPr lang="nl-NL" dirty="0"/>
              </a:p>
            </p:txBody>
          </p:sp>
        </mc:Choice>
        <mc:Fallback xmlns="">
          <p:sp>
            <p:nvSpPr>
              <p:cNvPr id="66" name="TextBox 65"/>
              <p:cNvSpPr txBox="1">
                <a:spLocks noRot="1" noChangeAspect="1" noMove="1" noResize="1" noEditPoints="1" noAdjustHandles="1" noChangeArrowheads="1" noChangeShapeType="1" noTextEdit="1"/>
              </p:cNvSpPr>
              <p:nvPr/>
            </p:nvSpPr>
            <p:spPr>
              <a:xfrm>
                <a:off x="2594898" y="5147900"/>
                <a:ext cx="464934" cy="369332"/>
              </a:xfrm>
              <a:prstGeom prst="rect">
                <a:avLst/>
              </a:prstGeom>
              <a:blipFill rotWithShape="1">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2349558" y="4221088"/>
                <a:ext cx="4700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𝑦</m:t>
                          </m:r>
                        </m:e>
                        <m:sup>
                          <m:r>
                            <a:rPr lang="en-GB" b="0" i="1" smtClean="0">
                              <a:latin typeface="Cambria Math"/>
                            </a:rPr>
                            <m:t>∗</m:t>
                          </m:r>
                        </m:sup>
                      </m:sSup>
                    </m:oMath>
                  </m:oMathPara>
                </a14:m>
                <a:endParaRPr lang="nl-NL" dirty="0"/>
              </a:p>
            </p:txBody>
          </p:sp>
        </mc:Choice>
        <mc:Fallback xmlns="">
          <p:sp>
            <p:nvSpPr>
              <p:cNvPr id="67" name="TextBox 66"/>
              <p:cNvSpPr txBox="1">
                <a:spLocks noRot="1" noChangeAspect="1" noMove="1" noResize="1" noEditPoints="1" noAdjustHandles="1" noChangeArrowheads="1" noChangeShapeType="1" noTextEdit="1"/>
              </p:cNvSpPr>
              <p:nvPr/>
            </p:nvSpPr>
            <p:spPr>
              <a:xfrm>
                <a:off x="2349558" y="4221088"/>
                <a:ext cx="470000" cy="369332"/>
              </a:xfrm>
              <a:prstGeom prst="rect">
                <a:avLst/>
              </a:prstGeom>
              <a:blipFill rotWithShape="1">
                <a:blip r:embed="rId8"/>
                <a:stretch>
                  <a:fillRect b="-491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563888" y="3573016"/>
                <a:ext cx="452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𝑧</m:t>
                          </m:r>
                        </m:e>
                        <m:sup>
                          <m:r>
                            <a:rPr lang="en-GB" b="0" i="1" smtClean="0">
                              <a:latin typeface="Cambria Math"/>
                            </a:rPr>
                            <m:t>∗</m:t>
                          </m:r>
                        </m:sup>
                      </m:sSup>
                    </m:oMath>
                  </m:oMathPara>
                </a14:m>
                <a:endParaRPr lang="nl-NL" dirty="0"/>
              </a:p>
            </p:txBody>
          </p:sp>
        </mc:Choice>
        <mc:Fallback xmlns="">
          <p:sp>
            <p:nvSpPr>
              <p:cNvPr id="68" name="TextBox 67"/>
              <p:cNvSpPr txBox="1">
                <a:spLocks noRot="1" noChangeAspect="1" noMove="1" noResize="1" noEditPoints="1" noAdjustHandles="1" noChangeArrowheads="1" noChangeShapeType="1" noTextEdit="1"/>
              </p:cNvSpPr>
              <p:nvPr/>
            </p:nvSpPr>
            <p:spPr>
              <a:xfrm>
                <a:off x="3563888" y="3573016"/>
                <a:ext cx="452367" cy="369332"/>
              </a:xfrm>
              <a:prstGeom prst="rect">
                <a:avLst/>
              </a:prstGeom>
              <a:blipFill rotWithShape="1">
                <a:blip r:embed="rId9"/>
                <a:stretch>
                  <a:fillRect/>
                </a:stretch>
              </a:blipFill>
            </p:spPr>
            <p:txBody>
              <a:bodyPr/>
              <a:lstStyle/>
              <a:p>
                <a:r>
                  <a:rPr lang="nl-NL">
                    <a:noFill/>
                  </a:rPr>
                  <a:t> </a:t>
                </a:r>
              </a:p>
            </p:txBody>
          </p:sp>
        </mc:Fallback>
      </mc:AlternateContent>
      <p:sp>
        <p:nvSpPr>
          <p:cNvPr id="70" name="Freeform 69"/>
          <p:cNvSpPr/>
          <p:nvPr/>
        </p:nvSpPr>
        <p:spPr>
          <a:xfrm>
            <a:off x="3469593" y="3903588"/>
            <a:ext cx="581114" cy="1386259"/>
          </a:xfrm>
          <a:custGeom>
            <a:avLst/>
            <a:gdLst>
              <a:gd name="connsiteX0" fmla="*/ 0 w 581114"/>
              <a:gd name="connsiteY0" fmla="*/ 745324 h 1386259"/>
              <a:gd name="connsiteX1" fmla="*/ 34183 w 581114"/>
              <a:gd name="connsiteY1" fmla="*/ 386401 h 1386259"/>
              <a:gd name="connsiteX2" fmla="*/ 128186 w 581114"/>
              <a:gd name="connsiteY2" fmla="*/ 10386 h 1386259"/>
              <a:gd name="connsiteX3" fmla="*/ 299102 w 581114"/>
              <a:gd name="connsiteY3" fmla="*/ 224031 h 1386259"/>
              <a:gd name="connsiteX4" fmla="*/ 581114 w 581114"/>
              <a:gd name="connsiteY4" fmla="*/ 1386259 h 138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114" h="1386259">
                <a:moveTo>
                  <a:pt x="0" y="745324"/>
                </a:moveTo>
                <a:cubicBezTo>
                  <a:pt x="6409" y="627107"/>
                  <a:pt x="12819" y="508891"/>
                  <a:pt x="34183" y="386401"/>
                </a:cubicBezTo>
                <a:cubicBezTo>
                  <a:pt x="55547" y="263911"/>
                  <a:pt x="84033" y="37448"/>
                  <a:pt x="128186" y="10386"/>
                </a:cubicBezTo>
                <a:cubicBezTo>
                  <a:pt x="172339" y="-16676"/>
                  <a:pt x="223614" y="-5281"/>
                  <a:pt x="299102" y="224031"/>
                </a:cubicBezTo>
                <a:cubicBezTo>
                  <a:pt x="374590" y="453343"/>
                  <a:pt x="477852" y="919801"/>
                  <a:pt x="581114" y="13862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4" name="Oval 73"/>
          <p:cNvSpPr/>
          <p:nvPr/>
        </p:nvSpPr>
        <p:spPr>
          <a:xfrm>
            <a:off x="3598289" y="3870340"/>
            <a:ext cx="45719" cy="45719"/>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75" name="Rectangle 74"/>
              <p:cNvSpPr/>
              <p:nvPr/>
            </p:nvSpPr>
            <p:spPr>
              <a:xfrm>
                <a:off x="5940152" y="2851568"/>
                <a:ext cx="2664296" cy="9504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a:rPr>
                          </m:ctrlPr>
                        </m:sSubSupPr>
                        <m:e>
                          <m:sSub>
                            <m:sSubPr>
                              <m:ctrlPr>
                                <a:rPr lang="en-GB" b="0" i="1" smtClean="0">
                                  <a:latin typeface="Cambria Math"/>
                                </a:rPr>
                              </m:ctrlPr>
                            </m:sSubPr>
                            <m:e>
                              <m:r>
                                <a:rPr lang="en-GB" b="0" i="1" smtClean="0">
                                  <a:latin typeface="Cambria Math"/>
                                </a:rPr>
                                <m:t>𝑧</m:t>
                              </m:r>
                            </m:e>
                            <m:sub>
                              <m:r>
                                <a:rPr lang="en-GB" b="0" i="1" smtClean="0">
                                  <a:latin typeface="Cambria Math"/>
                                </a:rPr>
                                <m:t>𝑐</m:t>
                              </m:r>
                            </m:sub>
                          </m:sSub>
                        </m:e>
                        <m:sub/>
                        <m:sup>
                          <m:r>
                            <a:rPr lang="en-GB" b="0" i="1" smtClean="0">
                              <a:latin typeface="Cambria Math"/>
                            </a:rPr>
                            <m:t>∗</m:t>
                          </m:r>
                        </m:sup>
                      </m:sSubSup>
                      <m:r>
                        <a:rPr lang="en-GB" b="0" i="1" smtClean="0">
                          <a:latin typeface="Cambria Math"/>
                        </a:rPr>
                        <m:t>(</m:t>
                      </m:r>
                      <m:r>
                        <a:rPr lang="en-GB" b="0" i="1" smtClean="0">
                          <a:latin typeface="Cambria Math"/>
                        </a:rPr>
                        <m:t>𝑘</m:t>
                      </m:r>
                      <m:r>
                        <a:rPr lang="en-GB" b="0" i="1" smtClean="0">
                          <a:latin typeface="Cambria Math"/>
                        </a:rPr>
                        <m:t>)=</m:t>
                      </m:r>
                      <m:func>
                        <m:funcPr>
                          <m:ctrlPr>
                            <a:rPr lang="en-GB" b="0" i="1" smtClean="0">
                              <a:latin typeface="Cambria Math"/>
                            </a:rPr>
                          </m:ctrlPr>
                        </m:funcPr>
                        <m:fName>
                          <m:sSub>
                            <m:sSubPr>
                              <m:ctrlPr>
                                <a:rPr lang="en-GB" b="0" i="1" smtClean="0">
                                  <a:latin typeface="Cambria Math"/>
                                </a:rPr>
                              </m:ctrlPr>
                            </m:sSubPr>
                            <m:e>
                              <m:r>
                                <m:rPr>
                                  <m:sty m:val="p"/>
                                </m:rPr>
                                <a:rPr lang="en-GB" b="0" i="0" smtClean="0">
                                  <a:latin typeface="Cambria Math"/>
                                </a:rPr>
                                <m:t>max</m:t>
                              </m:r>
                            </m:e>
                            <m:sub>
                              <m:r>
                                <a:rPr lang="en-GB" b="0" i="1" smtClean="0">
                                  <a:latin typeface="Cambria Math"/>
                                </a:rPr>
                                <m:t>𝑥</m:t>
                              </m:r>
                              <m:r>
                                <a:rPr lang="en-GB" b="0" i="1" smtClean="0">
                                  <a:latin typeface="Cambria Math"/>
                                </a:rPr>
                                <m:t>,</m:t>
                              </m:r>
                              <m:r>
                                <a:rPr lang="en-GB" b="0" i="1" smtClean="0">
                                  <a:latin typeface="Cambria Math"/>
                                </a:rPr>
                                <m:t>𝑦</m:t>
                              </m:r>
                            </m:sub>
                          </m:sSub>
                        </m:fName>
                        <m:e>
                          <m:r>
                            <a:rPr lang="en-GB" b="0" i="1" smtClean="0">
                              <a:latin typeface="Cambria Math"/>
                            </a:rPr>
                            <m:t>𝑧</m:t>
                          </m:r>
                        </m:e>
                      </m:func>
                    </m:oMath>
                  </m:oMathPara>
                </a14:m>
                <a:endParaRPr lang="nl-NL" dirty="0" smtClean="0"/>
              </a:p>
              <a:p>
                <a:r>
                  <a:rPr lang="en-GB" dirty="0"/>
                  <a:t>s</a:t>
                </a:r>
                <a:r>
                  <a:rPr lang="en-GB" dirty="0" smtClean="0"/>
                  <a:t>uch that</a:t>
                </a:r>
              </a:p>
              <a:p>
                <a:pPr/>
                <a14:m>
                  <m:oMathPara xmlns:m="http://schemas.openxmlformats.org/officeDocument/2006/math">
                    <m:oMathParaPr>
                      <m:jc m:val="centerGroup"/>
                    </m:oMathParaPr>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ea typeface="Cambria Math"/>
                        </a:rPr>
                        <m:t>≥</m:t>
                      </m:r>
                      <m:r>
                        <a:rPr lang="en-GB" b="0" i="1" smtClean="0">
                          <a:latin typeface="Cambria Math"/>
                        </a:rPr>
                        <m:t>0</m:t>
                      </m:r>
                    </m:oMath>
                  </m:oMathPara>
                </a14:m>
                <a:endParaRPr lang="en-GB" dirty="0" smtClean="0"/>
              </a:p>
            </p:txBody>
          </p:sp>
        </mc:Choice>
        <mc:Fallback xmlns="">
          <p:sp>
            <p:nvSpPr>
              <p:cNvPr id="75" name="Rectangle 74"/>
              <p:cNvSpPr>
                <a:spLocks noRot="1" noChangeAspect="1" noMove="1" noResize="1" noEditPoints="1" noAdjustHandles="1" noChangeArrowheads="1" noChangeShapeType="1" noTextEdit="1"/>
              </p:cNvSpPr>
              <p:nvPr/>
            </p:nvSpPr>
            <p:spPr>
              <a:xfrm>
                <a:off x="5940152" y="2851568"/>
                <a:ext cx="2664296" cy="950453"/>
              </a:xfrm>
              <a:prstGeom prst="rect">
                <a:avLst/>
              </a:prstGeom>
              <a:blipFill rotWithShape="1">
                <a:blip r:embed="rId10"/>
                <a:stretch>
                  <a:fillRect l="-1831" b="-1923"/>
                </a:stretch>
              </a:blipFill>
            </p:spPr>
            <p:txBody>
              <a:bodyPr/>
              <a:lstStyle/>
              <a:p>
                <a:r>
                  <a:rPr lang="nl-NL">
                    <a:noFill/>
                  </a:rPr>
                  <a:t> </a:t>
                </a:r>
              </a:p>
            </p:txBody>
          </p:sp>
        </mc:Fallback>
      </mc:AlternateContent>
    </p:spTree>
    <p:extLst>
      <p:ext uri="{BB962C8B-B14F-4D97-AF65-F5344CB8AC3E}">
        <p14:creationId xmlns:p14="http://schemas.microsoft.com/office/powerpoint/2010/main" val="31709379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Condition of tangency</a:t>
            </a:r>
            <a:endParaRPr lang="nl-NL" dirty="0"/>
          </a:p>
        </p:txBody>
      </p:sp>
      <p:grpSp>
        <p:nvGrpSpPr>
          <p:cNvPr id="106" name="Group 105"/>
          <p:cNvGrpSpPr/>
          <p:nvPr/>
        </p:nvGrpSpPr>
        <p:grpSpPr>
          <a:xfrm>
            <a:off x="1546553" y="1844824"/>
            <a:ext cx="4770371" cy="4257764"/>
            <a:chOff x="1546553" y="1844824"/>
            <a:chExt cx="4770371" cy="4257764"/>
          </a:xfrm>
        </p:grpSpPr>
        <p:sp>
          <p:nvSpPr>
            <p:cNvPr id="61" name="Freeform 60"/>
            <p:cNvSpPr/>
            <p:nvPr/>
          </p:nvSpPr>
          <p:spPr>
            <a:xfrm>
              <a:off x="3181899" y="3187338"/>
              <a:ext cx="2119357" cy="1820497"/>
            </a:xfrm>
            <a:custGeom>
              <a:avLst/>
              <a:gdLst>
                <a:gd name="connsiteX0" fmla="*/ 0 w 2119357"/>
                <a:gd name="connsiteY0" fmla="*/ 2690553 h 2690553"/>
                <a:gd name="connsiteX1" fmla="*/ 324740 w 2119357"/>
                <a:gd name="connsiteY1" fmla="*/ 1374500 h 2690553"/>
                <a:gd name="connsiteX2" fmla="*/ 734938 w 2119357"/>
                <a:gd name="connsiteY2" fmla="*/ 101177 h 2690553"/>
                <a:gd name="connsiteX3" fmla="*/ 1034041 w 2119357"/>
                <a:gd name="connsiteY3" fmla="*/ 229364 h 2690553"/>
                <a:gd name="connsiteX4" fmla="*/ 1623701 w 2119357"/>
                <a:gd name="connsiteY4" fmla="*/ 1417229 h 2690553"/>
                <a:gd name="connsiteX5" fmla="*/ 2119357 w 2119357"/>
                <a:gd name="connsiteY5" fmla="*/ 2588003 h 269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9357" h="2690553">
                  <a:moveTo>
                    <a:pt x="0" y="2690553"/>
                  </a:moveTo>
                  <a:cubicBezTo>
                    <a:pt x="101125" y="2248308"/>
                    <a:pt x="202250" y="1806063"/>
                    <a:pt x="324740" y="1374500"/>
                  </a:cubicBezTo>
                  <a:cubicBezTo>
                    <a:pt x="447230" y="942937"/>
                    <a:pt x="616721" y="292033"/>
                    <a:pt x="734938" y="101177"/>
                  </a:cubicBezTo>
                  <a:cubicBezTo>
                    <a:pt x="853155" y="-89679"/>
                    <a:pt x="885914" y="10022"/>
                    <a:pt x="1034041" y="229364"/>
                  </a:cubicBezTo>
                  <a:cubicBezTo>
                    <a:pt x="1182168" y="448706"/>
                    <a:pt x="1442815" y="1024123"/>
                    <a:pt x="1623701" y="1417229"/>
                  </a:cubicBezTo>
                  <a:cubicBezTo>
                    <a:pt x="1804587" y="1810335"/>
                    <a:pt x="1961972" y="2199169"/>
                    <a:pt x="2119357" y="258800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2" name="Straight Connector 61"/>
            <p:cNvCxnSpPr/>
            <p:nvPr/>
          </p:nvCxnSpPr>
          <p:spPr>
            <a:xfrm flipV="1">
              <a:off x="1883454" y="4005064"/>
              <a:ext cx="1714835" cy="8546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4395788" y="2996952"/>
              <a:ext cx="1088066" cy="60816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883454" y="1844824"/>
              <a:ext cx="0" cy="30149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883454" y="4859752"/>
              <a:ext cx="3429671" cy="1089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546553" y="2982956"/>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oMath>
                    </m:oMathPara>
                  </a14:m>
                  <a:endParaRPr lang="nl-NL" dirty="0"/>
                </a:p>
              </p:txBody>
            </p:sp>
          </mc:Choice>
          <mc:Fallback xmlns="">
            <p:sp>
              <p:nvSpPr>
                <p:cNvPr id="67" name="TextBox 66"/>
                <p:cNvSpPr txBox="1">
                  <a:spLocks noRot="1" noChangeAspect="1" noMove="1" noResize="1" noEditPoints="1" noAdjustHandles="1" noChangeArrowheads="1" noChangeShapeType="1" noTextEdit="1"/>
                </p:cNvSpPr>
                <p:nvPr/>
              </p:nvSpPr>
              <p:spPr>
                <a:xfrm>
                  <a:off x="1546553" y="2982956"/>
                  <a:ext cx="353751" cy="369332"/>
                </a:xfrm>
                <a:prstGeom prst="rect">
                  <a:avLst/>
                </a:prstGeom>
                <a:blipFill rotWithShape="1">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4395788" y="573325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68" name="TextBox 67"/>
                <p:cNvSpPr txBox="1">
                  <a:spLocks noRot="1" noChangeAspect="1" noMove="1" noResize="1" noEditPoints="1" noAdjustHandles="1" noChangeArrowheads="1" noChangeShapeType="1" noTextEdit="1"/>
                </p:cNvSpPr>
                <p:nvPr/>
              </p:nvSpPr>
              <p:spPr>
                <a:xfrm>
                  <a:off x="4395788" y="5733256"/>
                  <a:ext cx="367986" cy="369332"/>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972020" y="2798290"/>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𝑦</m:t>
                        </m:r>
                      </m:oMath>
                    </m:oMathPara>
                  </a14:m>
                  <a:endParaRPr lang="nl-NL" dirty="0"/>
                </a:p>
              </p:txBody>
            </p:sp>
          </mc:Choice>
          <mc:Fallback xmlns="">
            <p:sp>
              <p:nvSpPr>
                <p:cNvPr id="69" name="TextBox 68"/>
                <p:cNvSpPr txBox="1">
                  <a:spLocks noRot="1" noChangeAspect="1" noMove="1" noResize="1" noEditPoints="1" noAdjustHandles="1" noChangeArrowheads="1" noChangeShapeType="1" noTextEdit="1"/>
                </p:cNvSpPr>
                <p:nvPr/>
              </p:nvSpPr>
              <p:spPr>
                <a:xfrm>
                  <a:off x="4972020" y="2798290"/>
                  <a:ext cx="371384" cy="369332"/>
                </a:xfrm>
                <a:prstGeom prst="rect">
                  <a:avLst/>
                </a:prstGeom>
                <a:blipFill rotWithShape="1">
                  <a:blip r:embed="rId4"/>
                  <a:stretch>
                    <a:fillRect b="-4918"/>
                  </a:stretch>
                </a:blipFill>
              </p:spPr>
              <p:txBody>
                <a:bodyPr/>
                <a:lstStyle/>
                <a:p>
                  <a:r>
                    <a:rPr lang="nl-NL">
                      <a:noFill/>
                    </a:rPr>
                    <a:t> </a:t>
                  </a:r>
                </a:p>
              </p:txBody>
            </p:sp>
          </mc:Fallback>
        </mc:AlternateContent>
        <p:cxnSp>
          <p:nvCxnSpPr>
            <p:cNvPr id="70" name="Straight Connector 69"/>
            <p:cNvCxnSpPr/>
            <p:nvPr/>
          </p:nvCxnSpPr>
          <p:spPr>
            <a:xfrm flipV="1">
              <a:off x="3598289" y="3605120"/>
              <a:ext cx="797499" cy="39994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3107590" y="1916832"/>
              <a:ext cx="0" cy="2304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373189" y="4529271"/>
              <a:ext cx="692209" cy="76912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395788" y="3352288"/>
              <a:ext cx="0" cy="2308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3107590" y="1916832"/>
              <a:ext cx="1288198" cy="1435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107590" y="4221088"/>
              <a:ext cx="265599" cy="291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4082490" y="5306938"/>
              <a:ext cx="313298" cy="354310"/>
            </a:xfrm>
            <a:prstGeom prst="line">
              <a:avLst/>
            </a:prstGeom>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168918" y="4896740"/>
              <a:ext cx="2129617" cy="393979"/>
            </a:xfrm>
            <a:custGeom>
              <a:avLst/>
              <a:gdLst>
                <a:gd name="connsiteX0" fmla="*/ 24809 w 2129617"/>
                <a:gd name="connsiteY0" fmla="*/ 102550 h 393979"/>
                <a:gd name="connsiteX1" fmla="*/ 33355 w 2129617"/>
                <a:gd name="connsiteY1" fmla="*/ 188008 h 393979"/>
                <a:gd name="connsiteX2" fmla="*/ 349549 w 2129617"/>
                <a:gd name="connsiteY2" fmla="*/ 341832 h 393979"/>
                <a:gd name="connsiteX3" fmla="*/ 1093033 w 2129617"/>
                <a:gd name="connsiteY3" fmla="*/ 393107 h 393979"/>
                <a:gd name="connsiteX4" fmla="*/ 1639964 w 2129617"/>
                <a:gd name="connsiteY4" fmla="*/ 307649 h 393979"/>
                <a:gd name="connsiteX5" fmla="*/ 2067254 w 2129617"/>
                <a:gd name="connsiteY5" fmla="*/ 76912 h 393979"/>
                <a:gd name="connsiteX6" fmla="*/ 2118529 w 2129617"/>
                <a:gd name="connsiteY6" fmla="*/ 0 h 39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617" h="393979">
                  <a:moveTo>
                    <a:pt x="24809" y="102550"/>
                  </a:moveTo>
                  <a:cubicBezTo>
                    <a:pt x="2020" y="125339"/>
                    <a:pt x="-20768" y="148128"/>
                    <a:pt x="33355" y="188008"/>
                  </a:cubicBezTo>
                  <a:cubicBezTo>
                    <a:pt x="87478" y="227888"/>
                    <a:pt x="172936" y="307649"/>
                    <a:pt x="349549" y="341832"/>
                  </a:cubicBezTo>
                  <a:cubicBezTo>
                    <a:pt x="526162" y="376015"/>
                    <a:pt x="877964" y="398804"/>
                    <a:pt x="1093033" y="393107"/>
                  </a:cubicBezTo>
                  <a:cubicBezTo>
                    <a:pt x="1308102" y="387410"/>
                    <a:pt x="1477594" y="360348"/>
                    <a:pt x="1639964" y="307649"/>
                  </a:cubicBezTo>
                  <a:cubicBezTo>
                    <a:pt x="1802334" y="254950"/>
                    <a:pt x="1987493" y="128187"/>
                    <a:pt x="2067254" y="76912"/>
                  </a:cubicBezTo>
                  <a:cubicBezTo>
                    <a:pt x="2147015" y="25637"/>
                    <a:pt x="2132772" y="12818"/>
                    <a:pt x="211852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Freeform 77"/>
            <p:cNvSpPr/>
            <p:nvPr/>
          </p:nvSpPr>
          <p:spPr>
            <a:xfrm>
              <a:off x="3193727" y="4409168"/>
              <a:ext cx="2102265" cy="598668"/>
            </a:xfrm>
            <a:custGeom>
              <a:avLst/>
              <a:gdLst>
                <a:gd name="connsiteX0" fmla="*/ 2102265 w 2102265"/>
                <a:gd name="connsiteY0" fmla="*/ 470481 h 598668"/>
                <a:gd name="connsiteX1" fmla="*/ 1965533 w 2102265"/>
                <a:gd name="connsiteY1" fmla="*/ 350839 h 598668"/>
                <a:gd name="connsiteX2" fmla="*/ 1717705 w 2102265"/>
                <a:gd name="connsiteY2" fmla="*/ 248290 h 598668"/>
                <a:gd name="connsiteX3" fmla="*/ 1401510 w 2102265"/>
                <a:gd name="connsiteY3" fmla="*/ 111557 h 598668"/>
                <a:gd name="connsiteX4" fmla="*/ 905854 w 2102265"/>
                <a:gd name="connsiteY4" fmla="*/ 462 h 598668"/>
                <a:gd name="connsiteX5" fmla="*/ 393107 w 2102265"/>
                <a:gd name="connsiteY5" fmla="*/ 154286 h 598668"/>
                <a:gd name="connsiteX6" fmla="*/ 145278 w 2102265"/>
                <a:gd name="connsiteY6" fmla="*/ 367931 h 598668"/>
                <a:gd name="connsiteX7" fmla="*/ 0 w 2102265"/>
                <a:gd name="connsiteY7" fmla="*/ 598668 h 59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2265" h="598668">
                  <a:moveTo>
                    <a:pt x="2102265" y="470481"/>
                  </a:moveTo>
                  <a:cubicBezTo>
                    <a:pt x="2065945" y="429176"/>
                    <a:pt x="2029626" y="387871"/>
                    <a:pt x="1965533" y="350839"/>
                  </a:cubicBezTo>
                  <a:cubicBezTo>
                    <a:pt x="1901440" y="313807"/>
                    <a:pt x="1717705" y="248290"/>
                    <a:pt x="1717705" y="248290"/>
                  </a:cubicBezTo>
                  <a:cubicBezTo>
                    <a:pt x="1623701" y="208410"/>
                    <a:pt x="1536818" y="152862"/>
                    <a:pt x="1401510" y="111557"/>
                  </a:cubicBezTo>
                  <a:cubicBezTo>
                    <a:pt x="1266202" y="70252"/>
                    <a:pt x="1073921" y="-6659"/>
                    <a:pt x="905854" y="462"/>
                  </a:cubicBezTo>
                  <a:cubicBezTo>
                    <a:pt x="737787" y="7583"/>
                    <a:pt x="519870" y="93041"/>
                    <a:pt x="393107" y="154286"/>
                  </a:cubicBezTo>
                  <a:cubicBezTo>
                    <a:pt x="266344" y="215531"/>
                    <a:pt x="210796" y="293867"/>
                    <a:pt x="145278" y="367931"/>
                  </a:cubicBezTo>
                  <a:cubicBezTo>
                    <a:pt x="79760" y="441995"/>
                    <a:pt x="39880" y="520331"/>
                    <a:pt x="0" y="598668"/>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79" name="TextBox 78"/>
                <p:cNvSpPr txBox="1"/>
                <p:nvPr/>
              </p:nvSpPr>
              <p:spPr>
                <a:xfrm>
                  <a:off x="3479159" y="1870461"/>
                  <a:ext cx="28377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r>
                          <a:rPr lang="en-GB" b="0" i="1" smtClean="0">
                            <a:latin typeface="Cambria Math"/>
                          </a:rPr>
                          <m:t>=0</m:t>
                        </m:r>
                      </m:oMath>
                    </m:oMathPara>
                  </a14:m>
                  <a:endParaRPr lang="nl-NL" dirty="0"/>
                </a:p>
              </p:txBody>
            </p:sp>
          </mc:Choice>
          <mc:Fallback xmlns="">
            <p:sp>
              <p:nvSpPr>
                <p:cNvPr id="79" name="TextBox 78"/>
                <p:cNvSpPr txBox="1">
                  <a:spLocks noRot="1" noChangeAspect="1" noMove="1" noResize="1" noEditPoints="1" noAdjustHandles="1" noChangeArrowheads="1" noChangeShapeType="1" noTextEdit="1"/>
                </p:cNvSpPr>
                <p:nvPr/>
              </p:nvSpPr>
              <p:spPr>
                <a:xfrm>
                  <a:off x="3479159" y="1870461"/>
                  <a:ext cx="2837765" cy="369332"/>
                </a:xfrm>
                <a:prstGeom prst="rect">
                  <a:avLst/>
                </a:prstGeom>
                <a:blipFill rotWithShape="1">
                  <a:blip r:embed="rId5"/>
                  <a:stretch>
                    <a:fillRect b="-6667"/>
                  </a:stretch>
                </a:blipFill>
              </p:spPr>
              <p:txBody>
                <a:bodyPr/>
                <a:lstStyle/>
                <a:p>
                  <a:r>
                    <a:rPr lang="nl-NL">
                      <a:noFill/>
                    </a:rPr>
                    <a:t> </a:t>
                  </a:r>
                </a:p>
              </p:txBody>
            </p:sp>
          </mc:Fallback>
        </mc:AlternateContent>
        <p:cxnSp>
          <p:nvCxnSpPr>
            <p:cNvPr id="80" name="Straight Connector 79"/>
            <p:cNvCxnSpPr/>
            <p:nvPr/>
          </p:nvCxnSpPr>
          <p:spPr>
            <a:xfrm>
              <a:off x="3107590" y="3352288"/>
              <a:ext cx="1288198" cy="1356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2594898" y="5147900"/>
                  <a:ext cx="464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𝑥</m:t>
                            </m:r>
                          </m:e>
                          <m:sup>
                            <m:r>
                              <a:rPr lang="en-GB" b="0" i="1" smtClean="0">
                                <a:latin typeface="Cambria Math"/>
                              </a:rPr>
                              <m:t>∗</m:t>
                            </m:r>
                          </m:sup>
                        </m:sSup>
                      </m:oMath>
                    </m:oMathPara>
                  </a14:m>
                  <a:endParaRPr lang="nl-NL" dirty="0"/>
                </a:p>
              </p:txBody>
            </p:sp>
          </mc:Choice>
          <mc:Fallback xmlns="">
            <p:sp>
              <p:nvSpPr>
                <p:cNvPr id="84" name="TextBox 83"/>
                <p:cNvSpPr txBox="1">
                  <a:spLocks noRot="1" noChangeAspect="1" noMove="1" noResize="1" noEditPoints="1" noAdjustHandles="1" noChangeArrowheads="1" noChangeShapeType="1" noTextEdit="1"/>
                </p:cNvSpPr>
                <p:nvPr/>
              </p:nvSpPr>
              <p:spPr>
                <a:xfrm>
                  <a:off x="2594898" y="5147900"/>
                  <a:ext cx="464934" cy="369332"/>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2349558" y="4221088"/>
                  <a:ext cx="4700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𝑦</m:t>
                            </m:r>
                          </m:e>
                          <m:sup>
                            <m:r>
                              <a:rPr lang="en-GB" b="0" i="1" smtClean="0">
                                <a:latin typeface="Cambria Math"/>
                              </a:rPr>
                              <m:t>∗</m:t>
                            </m:r>
                          </m:sup>
                        </m:sSup>
                      </m:oMath>
                    </m:oMathPara>
                  </a14:m>
                  <a:endParaRPr lang="nl-NL" dirty="0"/>
                </a:p>
              </p:txBody>
            </p:sp>
          </mc:Choice>
          <mc:Fallback xmlns="">
            <p:sp>
              <p:nvSpPr>
                <p:cNvPr id="85" name="TextBox 84"/>
                <p:cNvSpPr txBox="1">
                  <a:spLocks noRot="1" noChangeAspect="1" noMove="1" noResize="1" noEditPoints="1" noAdjustHandles="1" noChangeArrowheads="1" noChangeShapeType="1" noTextEdit="1"/>
                </p:cNvSpPr>
                <p:nvPr/>
              </p:nvSpPr>
              <p:spPr>
                <a:xfrm>
                  <a:off x="2349558" y="4221088"/>
                  <a:ext cx="470000" cy="369332"/>
                </a:xfrm>
                <a:prstGeom prst="rect">
                  <a:avLst/>
                </a:prstGeom>
                <a:blipFill rotWithShape="1">
                  <a:blip r:embed="rId7"/>
                  <a:stretch>
                    <a:fillRect b="-491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4540330" y="3453726"/>
                  <a:ext cx="86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𝑧</m:t>
                            </m:r>
                            <m:r>
                              <a:rPr lang="en-GB" b="0" i="1" smtClean="0">
                                <a:latin typeface="Cambria Math"/>
                              </a:rPr>
                              <m:t>=</m:t>
                            </m:r>
                            <m:r>
                              <a:rPr lang="en-GB" b="0" i="1" smtClean="0">
                                <a:latin typeface="Cambria Math"/>
                              </a:rPr>
                              <m:t>𝑧</m:t>
                            </m:r>
                          </m:e>
                          <m:sup>
                            <m:r>
                              <a:rPr lang="en-GB" b="0" i="1" smtClean="0">
                                <a:latin typeface="Cambria Math"/>
                              </a:rPr>
                              <m:t>∗</m:t>
                            </m:r>
                          </m:sup>
                        </m:sSup>
                      </m:oMath>
                    </m:oMathPara>
                  </a14:m>
                  <a:endParaRPr lang="nl-NL" dirty="0"/>
                </a:p>
              </p:txBody>
            </p:sp>
          </mc:Choice>
          <mc:Fallback xmlns="">
            <p:sp>
              <p:nvSpPr>
                <p:cNvPr id="86" name="TextBox 85"/>
                <p:cNvSpPr txBox="1">
                  <a:spLocks noRot="1" noChangeAspect="1" noMove="1" noResize="1" noEditPoints="1" noAdjustHandles="1" noChangeArrowheads="1" noChangeShapeType="1" noTextEdit="1"/>
                </p:cNvSpPr>
                <p:nvPr/>
              </p:nvSpPr>
              <p:spPr>
                <a:xfrm>
                  <a:off x="4540330" y="3453726"/>
                  <a:ext cx="869918" cy="369332"/>
                </a:xfrm>
                <a:prstGeom prst="rect">
                  <a:avLst/>
                </a:prstGeom>
                <a:blipFill rotWithShape="1">
                  <a:blip r:embed="rId8"/>
                  <a:stretch>
                    <a:fillRect/>
                  </a:stretch>
                </a:blipFill>
              </p:spPr>
              <p:txBody>
                <a:bodyPr/>
                <a:lstStyle/>
                <a:p>
                  <a:r>
                    <a:rPr lang="nl-NL">
                      <a:noFill/>
                    </a:rPr>
                    <a:t> </a:t>
                  </a:r>
                </a:p>
              </p:txBody>
            </p:sp>
          </mc:Fallback>
        </mc:AlternateContent>
        <p:sp>
          <p:nvSpPr>
            <p:cNvPr id="88" name="Oval 87"/>
            <p:cNvSpPr/>
            <p:nvPr/>
          </p:nvSpPr>
          <p:spPr>
            <a:xfrm>
              <a:off x="3598289" y="3870340"/>
              <a:ext cx="45719" cy="45719"/>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Freeform 88"/>
            <p:cNvSpPr/>
            <p:nvPr/>
          </p:nvSpPr>
          <p:spPr>
            <a:xfrm>
              <a:off x="3623417" y="3725966"/>
              <a:ext cx="888762" cy="346687"/>
            </a:xfrm>
            <a:custGeom>
              <a:avLst/>
              <a:gdLst>
                <a:gd name="connsiteX0" fmla="*/ 0 w 888762"/>
                <a:gd name="connsiteY0" fmla="*/ 170916 h 346687"/>
                <a:gd name="connsiteX1" fmla="*/ 213645 w 888762"/>
                <a:gd name="connsiteY1" fmla="*/ 299103 h 346687"/>
                <a:gd name="connsiteX2" fmla="*/ 623843 w 888762"/>
                <a:gd name="connsiteY2" fmla="*/ 341832 h 346687"/>
                <a:gd name="connsiteX3" fmla="*/ 837488 w 888762"/>
                <a:gd name="connsiteY3" fmla="*/ 196554 h 346687"/>
                <a:gd name="connsiteX4" fmla="*/ 888762 w 888762"/>
                <a:gd name="connsiteY4" fmla="*/ 0 h 34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762" h="346687">
                  <a:moveTo>
                    <a:pt x="0" y="170916"/>
                  </a:moveTo>
                  <a:cubicBezTo>
                    <a:pt x="54835" y="220766"/>
                    <a:pt x="109671" y="270617"/>
                    <a:pt x="213645" y="299103"/>
                  </a:cubicBezTo>
                  <a:cubicBezTo>
                    <a:pt x="317619" y="327589"/>
                    <a:pt x="519869" y="358924"/>
                    <a:pt x="623843" y="341832"/>
                  </a:cubicBezTo>
                  <a:cubicBezTo>
                    <a:pt x="727817" y="324741"/>
                    <a:pt x="793335" y="253526"/>
                    <a:pt x="837488" y="196554"/>
                  </a:cubicBezTo>
                  <a:cubicBezTo>
                    <a:pt x="881641" y="139582"/>
                    <a:pt x="885201" y="69791"/>
                    <a:pt x="8887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Freeform 89"/>
            <p:cNvSpPr/>
            <p:nvPr/>
          </p:nvSpPr>
          <p:spPr>
            <a:xfrm>
              <a:off x="3623417" y="3606079"/>
              <a:ext cx="888762" cy="282257"/>
            </a:xfrm>
            <a:custGeom>
              <a:avLst/>
              <a:gdLst>
                <a:gd name="connsiteX0" fmla="*/ 888762 w 888762"/>
                <a:gd name="connsiteY0" fmla="*/ 102796 h 282257"/>
                <a:gd name="connsiteX1" fmla="*/ 769121 w 888762"/>
                <a:gd name="connsiteY1" fmla="*/ 34429 h 282257"/>
                <a:gd name="connsiteX2" fmla="*/ 529839 w 888762"/>
                <a:gd name="connsiteY2" fmla="*/ 246 h 282257"/>
                <a:gd name="connsiteX3" fmla="*/ 290557 w 888762"/>
                <a:gd name="connsiteY3" fmla="*/ 25884 h 282257"/>
                <a:gd name="connsiteX4" fmla="*/ 76912 w 888762"/>
                <a:gd name="connsiteY4" fmla="*/ 136979 h 282257"/>
                <a:gd name="connsiteX5" fmla="*/ 0 w 888762"/>
                <a:gd name="connsiteY5" fmla="*/ 282257 h 282257"/>
                <a:gd name="connsiteX6" fmla="*/ 0 w 888762"/>
                <a:gd name="connsiteY6" fmla="*/ 282257 h 28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762" h="282257">
                  <a:moveTo>
                    <a:pt x="888762" y="102796"/>
                  </a:moveTo>
                  <a:cubicBezTo>
                    <a:pt x="858851" y="77158"/>
                    <a:pt x="828941" y="51521"/>
                    <a:pt x="769121" y="34429"/>
                  </a:cubicBezTo>
                  <a:cubicBezTo>
                    <a:pt x="709301" y="17337"/>
                    <a:pt x="609600" y="1670"/>
                    <a:pt x="529839" y="246"/>
                  </a:cubicBezTo>
                  <a:cubicBezTo>
                    <a:pt x="450078" y="-1178"/>
                    <a:pt x="366045" y="3095"/>
                    <a:pt x="290557" y="25884"/>
                  </a:cubicBezTo>
                  <a:cubicBezTo>
                    <a:pt x="215069" y="48673"/>
                    <a:pt x="125338" y="94250"/>
                    <a:pt x="76912" y="136979"/>
                  </a:cubicBezTo>
                  <a:cubicBezTo>
                    <a:pt x="28486" y="179708"/>
                    <a:pt x="0" y="282257"/>
                    <a:pt x="0" y="282257"/>
                  </a:cubicBezTo>
                  <a:lnTo>
                    <a:pt x="0" y="282257"/>
                  </a:ln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Freeform 90"/>
            <p:cNvSpPr/>
            <p:nvPr/>
          </p:nvSpPr>
          <p:spPr>
            <a:xfrm>
              <a:off x="3388133" y="4230168"/>
              <a:ext cx="1501237" cy="493767"/>
            </a:xfrm>
            <a:custGeom>
              <a:avLst/>
              <a:gdLst>
                <a:gd name="connsiteX0" fmla="*/ 13093 w 1501237"/>
                <a:gd name="connsiteY0" fmla="*/ 136733 h 493767"/>
                <a:gd name="connsiteX1" fmla="*/ 55822 w 1501237"/>
                <a:gd name="connsiteY1" fmla="*/ 299103 h 493767"/>
                <a:gd name="connsiteX2" fmla="*/ 457474 w 1501237"/>
                <a:gd name="connsiteY2" fmla="*/ 487111 h 493767"/>
                <a:gd name="connsiteX3" fmla="*/ 1098409 w 1501237"/>
                <a:gd name="connsiteY3" fmla="*/ 427290 h 493767"/>
                <a:gd name="connsiteX4" fmla="*/ 1465878 w 1501237"/>
                <a:gd name="connsiteY4" fmla="*/ 196553 h 493767"/>
                <a:gd name="connsiteX5" fmla="*/ 1465878 w 1501237"/>
                <a:gd name="connsiteY5" fmla="*/ 0 h 49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1237" h="493767">
                  <a:moveTo>
                    <a:pt x="13093" y="136733"/>
                  </a:moveTo>
                  <a:cubicBezTo>
                    <a:pt x="-2574" y="188720"/>
                    <a:pt x="-18241" y="240707"/>
                    <a:pt x="55822" y="299103"/>
                  </a:cubicBezTo>
                  <a:cubicBezTo>
                    <a:pt x="129885" y="357499"/>
                    <a:pt x="283710" y="465747"/>
                    <a:pt x="457474" y="487111"/>
                  </a:cubicBezTo>
                  <a:cubicBezTo>
                    <a:pt x="631238" y="508475"/>
                    <a:pt x="930342" y="475716"/>
                    <a:pt x="1098409" y="427290"/>
                  </a:cubicBezTo>
                  <a:cubicBezTo>
                    <a:pt x="1266476" y="378864"/>
                    <a:pt x="1404633" y="267768"/>
                    <a:pt x="1465878" y="196553"/>
                  </a:cubicBezTo>
                  <a:cubicBezTo>
                    <a:pt x="1527123" y="125338"/>
                    <a:pt x="1496500" y="62669"/>
                    <a:pt x="146587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Freeform 91"/>
            <p:cNvSpPr/>
            <p:nvPr/>
          </p:nvSpPr>
          <p:spPr>
            <a:xfrm>
              <a:off x="3385703" y="4109976"/>
              <a:ext cx="1476854" cy="316745"/>
            </a:xfrm>
            <a:custGeom>
              <a:avLst/>
              <a:gdLst>
                <a:gd name="connsiteX0" fmla="*/ 1476854 w 1476854"/>
                <a:gd name="connsiteY0" fmla="*/ 111646 h 316745"/>
                <a:gd name="connsiteX1" fmla="*/ 1348667 w 1476854"/>
                <a:gd name="connsiteY1" fmla="*/ 17643 h 316745"/>
                <a:gd name="connsiteX2" fmla="*/ 1109385 w 1476854"/>
                <a:gd name="connsiteY2" fmla="*/ 551 h 316745"/>
                <a:gd name="connsiteX3" fmla="*/ 673549 w 1476854"/>
                <a:gd name="connsiteY3" fmla="*/ 26188 h 316745"/>
                <a:gd name="connsiteX4" fmla="*/ 263351 w 1476854"/>
                <a:gd name="connsiteY4" fmla="*/ 162921 h 316745"/>
                <a:gd name="connsiteX5" fmla="*/ 32615 w 1476854"/>
                <a:gd name="connsiteY5" fmla="*/ 282562 h 316745"/>
                <a:gd name="connsiteX6" fmla="*/ 6977 w 1476854"/>
                <a:gd name="connsiteY6" fmla="*/ 316745 h 31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6854" h="316745">
                  <a:moveTo>
                    <a:pt x="1476854" y="111646"/>
                  </a:moveTo>
                  <a:cubicBezTo>
                    <a:pt x="1443383" y="73902"/>
                    <a:pt x="1409912" y="36159"/>
                    <a:pt x="1348667" y="17643"/>
                  </a:cubicBezTo>
                  <a:cubicBezTo>
                    <a:pt x="1287422" y="-873"/>
                    <a:pt x="1221905" y="-873"/>
                    <a:pt x="1109385" y="551"/>
                  </a:cubicBezTo>
                  <a:cubicBezTo>
                    <a:pt x="996865" y="1975"/>
                    <a:pt x="814555" y="-874"/>
                    <a:pt x="673549" y="26188"/>
                  </a:cubicBezTo>
                  <a:cubicBezTo>
                    <a:pt x="532543" y="53250"/>
                    <a:pt x="370173" y="120192"/>
                    <a:pt x="263351" y="162921"/>
                  </a:cubicBezTo>
                  <a:cubicBezTo>
                    <a:pt x="156529" y="205650"/>
                    <a:pt x="75344" y="256925"/>
                    <a:pt x="32615" y="282562"/>
                  </a:cubicBezTo>
                  <a:cubicBezTo>
                    <a:pt x="-10114" y="308199"/>
                    <a:pt x="-1569" y="312472"/>
                    <a:pt x="6977" y="31674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3" name="Straight Connector 92"/>
            <p:cNvCxnSpPr/>
            <p:nvPr/>
          </p:nvCxnSpPr>
          <p:spPr>
            <a:xfrm>
              <a:off x="3469593" y="4230168"/>
              <a:ext cx="461472" cy="49565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3899396" y="4701075"/>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Oval 94"/>
            <p:cNvSpPr/>
            <p:nvPr/>
          </p:nvSpPr>
          <p:spPr>
            <a:xfrm>
              <a:off x="3518169" y="4276130"/>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7" name="Straight Connector 96"/>
            <p:cNvCxnSpPr/>
            <p:nvPr/>
          </p:nvCxnSpPr>
          <p:spPr>
            <a:xfrm flipH="1" flipV="1">
              <a:off x="3965249" y="4751462"/>
              <a:ext cx="428552" cy="452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3107590" y="3847349"/>
              <a:ext cx="371569" cy="38281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p:cNvSpPr txBox="1"/>
                <p:nvPr/>
              </p:nvSpPr>
              <p:spPr>
                <a:xfrm>
                  <a:off x="4862557" y="3997301"/>
                  <a:ext cx="8636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m:t>
                        </m:r>
                        <m:sSub>
                          <m:sSubPr>
                            <m:ctrlPr>
                              <a:rPr lang="en-GB" b="0" i="1" smtClean="0">
                                <a:latin typeface="Cambria Math"/>
                              </a:rPr>
                            </m:ctrlPr>
                          </m:sSubPr>
                          <m:e>
                            <m:r>
                              <a:rPr lang="en-GB" b="0" i="1" smtClean="0">
                                <a:latin typeface="Cambria Math"/>
                              </a:rPr>
                              <m:t>𝑧</m:t>
                            </m:r>
                          </m:e>
                          <m:sub>
                            <m:r>
                              <a:rPr lang="en-GB" b="0" i="1" smtClean="0">
                                <a:latin typeface="Cambria Math"/>
                              </a:rPr>
                              <m:t>1</m:t>
                            </m:r>
                          </m:sub>
                        </m:sSub>
                      </m:oMath>
                    </m:oMathPara>
                  </a14:m>
                  <a:endParaRPr lang="nl-NL"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862557" y="3997301"/>
                  <a:ext cx="863698" cy="369332"/>
                </a:xfrm>
                <a:prstGeom prst="rect">
                  <a:avLst/>
                </a:prstGeom>
                <a:blipFill rotWithShape="1">
                  <a:blip r:embed="rId9"/>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5294406" y="4675086"/>
                  <a:ext cx="7833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=0</m:t>
                        </m:r>
                      </m:oMath>
                    </m:oMathPara>
                  </a14:m>
                  <a:endParaRPr lang="nl-NL" dirty="0"/>
                </a:p>
              </p:txBody>
            </p:sp>
          </mc:Choice>
          <mc:Fallback xmlns="">
            <p:sp>
              <p:nvSpPr>
                <p:cNvPr id="103" name="TextBox 102"/>
                <p:cNvSpPr txBox="1">
                  <a:spLocks noRot="1" noChangeAspect="1" noMove="1" noResize="1" noEditPoints="1" noAdjustHandles="1" noChangeArrowheads="1" noChangeShapeType="1" noTextEdit="1"/>
                </p:cNvSpPr>
                <p:nvPr/>
              </p:nvSpPr>
              <p:spPr>
                <a:xfrm>
                  <a:off x="5294406" y="4675086"/>
                  <a:ext cx="783356" cy="369332"/>
                </a:xfrm>
                <a:prstGeom prst="rect">
                  <a:avLst/>
                </a:prstGeom>
                <a:blipFill rotWithShape="1">
                  <a:blip r:embed="rId10"/>
                  <a:stretch>
                    <a:fillRect/>
                  </a:stretch>
                </a:blipFill>
              </p:spPr>
              <p:txBody>
                <a:bodyPr/>
                <a:lstStyle/>
                <a:p>
                  <a:r>
                    <a:rPr lang="nl-NL">
                      <a:noFill/>
                    </a:rPr>
                    <a:t> </a:t>
                  </a:r>
                </a:p>
              </p:txBody>
            </p:sp>
          </mc:Fallback>
        </mc:AlternateContent>
        <p:sp>
          <p:nvSpPr>
            <p:cNvPr id="104" name="Oval 103"/>
            <p:cNvSpPr/>
            <p:nvPr/>
          </p:nvSpPr>
          <p:spPr>
            <a:xfrm>
              <a:off x="4034705" y="5263673"/>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Oval 104"/>
            <p:cNvSpPr/>
            <p:nvPr/>
          </p:nvSpPr>
          <p:spPr>
            <a:xfrm>
              <a:off x="3435075" y="4629860"/>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40890677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 sets</a:t>
            </a:r>
            <a:endParaRPr lang="nl-NL" dirty="0"/>
          </a:p>
        </p:txBody>
      </p:sp>
      <p:cxnSp>
        <p:nvCxnSpPr>
          <p:cNvPr id="42" name="Straight Arrow Connector 41"/>
          <p:cNvCxnSpPr/>
          <p:nvPr/>
        </p:nvCxnSpPr>
        <p:spPr>
          <a:xfrm flipV="1">
            <a:off x="2339752" y="2132856"/>
            <a:ext cx="0" cy="396044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339752" y="6093296"/>
            <a:ext cx="4680520"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843808" y="2924944"/>
            <a:ext cx="3888432" cy="2808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Oval 47"/>
          <p:cNvSpPr/>
          <p:nvPr/>
        </p:nvSpPr>
        <p:spPr>
          <a:xfrm>
            <a:off x="3284240" y="3293368"/>
            <a:ext cx="3087960" cy="207984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l 48"/>
          <p:cNvSpPr/>
          <p:nvPr/>
        </p:nvSpPr>
        <p:spPr>
          <a:xfrm>
            <a:off x="3716288" y="3609020"/>
            <a:ext cx="2295872" cy="140415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1" name="Straight Connector 50"/>
          <p:cNvCxnSpPr/>
          <p:nvPr/>
        </p:nvCxnSpPr>
        <p:spPr>
          <a:xfrm>
            <a:off x="2339752" y="2564904"/>
            <a:ext cx="2524472" cy="35283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2555776" y="2492896"/>
                <a:ext cx="28377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r>
                        <a:rPr lang="en-GB" b="0" i="1" smtClean="0">
                          <a:latin typeface="Cambria Math"/>
                        </a:rPr>
                        <m:t>=0</m:t>
                      </m:r>
                    </m:oMath>
                  </m:oMathPara>
                </a14:m>
                <a:endParaRPr lang="nl-NL" dirty="0"/>
              </a:p>
            </p:txBody>
          </p:sp>
        </mc:Choice>
        <mc:Fallback xmlns="">
          <p:sp>
            <p:nvSpPr>
              <p:cNvPr id="52" name="TextBox 51"/>
              <p:cNvSpPr txBox="1">
                <a:spLocks noRot="1" noChangeAspect="1" noMove="1" noResize="1" noEditPoints="1" noAdjustHandles="1" noChangeArrowheads="1" noChangeShapeType="1" noTextEdit="1"/>
              </p:cNvSpPr>
              <p:nvPr/>
            </p:nvSpPr>
            <p:spPr>
              <a:xfrm>
                <a:off x="2555776" y="2492896"/>
                <a:ext cx="2837765" cy="369332"/>
              </a:xfrm>
              <a:prstGeom prst="rect">
                <a:avLst/>
              </a:prstGeom>
              <a:blipFill rotWithShape="1">
                <a:blip r:embed="rId2"/>
                <a:stretch>
                  <a:fillRect b="-491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134130" y="4931876"/>
                <a:ext cx="8699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l-NL" i="1" smtClean="0">
                              <a:latin typeface="Cambria Math"/>
                            </a:rPr>
                          </m:ctrlPr>
                        </m:sSupPr>
                        <m:e>
                          <m:r>
                            <a:rPr lang="en-GB" b="0" i="1" smtClean="0">
                              <a:latin typeface="Cambria Math"/>
                            </a:rPr>
                            <m:t>𝑧</m:t>
                          </m:r>
                          <m:r>
                            <a:rPr lang="en-GB" b="0" i="1" smtClean="0">
                              <a:latin typeface="Cambria Math"/>
                            </a:rPr>
                            <m:t>=</m:t>
                          </m:r>
                          <m:r>
                            <a:rPr lang="en-GB" b="0" i="1" smtClean="0">
                              <a:latin typeface="Cambria Math"/>
                            </a:rPr>
                            <m:t>𝑧</m:t>
                          </m:r>
                        </m:e>
                        <m:sup>
                          <m:r>
                            <a:rPr lang="en-GB" b="0" i="1" smtClean="0">
                              <a:latin typeface="Cambria Math"/>
                            </a:rPr>
                            <m:t>∗</m:t>
                          </m:r>
                        </m:sup>
                      </m:sSup>
                    </m:oMath>
                  </m:oMathPara>
                </a14:m>
                <a:endParaRPr lang="nl-NL" dirty="0"/>
              </a:p>
            </p:txBody>
          </p:sp>
        </mc:Choice>
        <mc:Fallback xmlns="">
          <p:sp>
            <p:nvSpPr>
              <p:cNvPr id="53" name="TextBox 52"/>
              <p:cNvSpPr txBox="1">
                <a:spLocks noRot="1" noChangeAspect="1" noMove="1" noResize="1" noEditPoints="1" noAdjustHandles="1" noChangeArrowheads="1" noChangeShapeType="1" noTextEdit="1"/>
              </p:cNvSpPr>
              <p:nvPr/>
            </p:nvSpPr>
            <p:spPr>
              <a:xfrm>
                <a:off x="4134130" y="4931876"/>
                <a:ext cx="869918" cy="369332"/>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427984" y="5301208"/>
                <a:ext cx="8636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m:t>
                      </m:r>
                      <m:sSub>
                        <m:sSubPr>
                          <m:ctrlPr>
                            <a:rPr lang="en-GB" b="0" i="1" smtClean="0">
                              <a:latin typeface="Cambria Math"/>
                            </a:rPr>
                          </m:ctrlPr>
                        </m:sSubPr>
                        <m:e>
                          <m:r>
                            <a:rPr lang="en-GB" b="0" i="1" smtClean="0">
                              <a:latin typeface="Cambria Math"/>
                            </a:rPr>
                            <m:t>𝑧</m:t>
                          </m:r>
                        </m:e>
                        <m:sub>
                          <m:r>
                            <a:rPr lang="en-GB" b="0" i="1" smtClean="0">
                              <a:latin typeface="Cambria Math"/>
                            </a:rPr>
                            <m:t>1</m:t>
                          </m:r>
                        </m:sub>
                      </m:sSub>
                    </m:oMath>
                  </m:oMathPara>
                </a14:m>
                <a:endParaRPr lang="nl-NL" dirty="0"/>
              </a:p>
            </p:txBody>
          </p:sp>
        </mc:Choice>
        <mc:Fallback xmlns="">
          <p:sp>
            <p:nvSpPr>
              <p:cNvPr id="54" name="TextBox 53"/>
              <p:cNvSpPr txBox="1">
                <a:spLocks noRot="1" noChangeAspect="1" noMove="1" noResize="1" noEditPoints="1" noAdjustHandles="1" noChangeArrowheads="1" noChangeShapeType="1" noTextEdit="1"/>
              </p:cNvSpPr>
              <p:nvPr/>
            </p:nvSpPr>
            <p:spPr>
              <a:xfrm>
                <a:off x="4427984" y="5301208"/>
                <a:ext cx="863698" cy="369332"/>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4652740" y="5651956"/>
                <a:ext cx="7833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𝑧</m:t>
                      </m:r>
                      <m:r>
                        <a:rPr lang="en-GB" b="0" i="1" smtClean="0">
                          <a:latin typeface="Cambria Math"/>
                        </a:rPr>
                        <m:t>=0</m:t>
                      </m:r>
                    </m:oMath>
                  </m:oMathPara>
                </a14:m>
                <a:endParaRPr lang="nl-NL" dirty="0"/>
              </a:p>
            </p:txBody>
          </p:sp>
        </mc:Choice>
        <mc:Fallback xmlns="">
          <p:sp>
            <p:nvSpPr>
              <p:cNvPr id="55" name="TextBox 54"/>
              <p:cNvSpPr txBox="1">
                <a:spLocks noRot="1" noChangeAspect="1" noMove="1" noResize="1" noEditPoints="1" noAdjustHandles="1" noChangeArrowheads="1" noChangeShapeType="1" noTextEdit="1"/>
              </p:cNvSpPr>
              <p:nvPr/>
            </p:nvSpPr>
            <p:spPr>
              <a:xfrm>
                <a:off x="4652740" y="5651956"/>
                <a:ext cx="783356" cy="369332"/>
              </a:xfrm>
              <a:prstGeom prst="rect">
                <a:avLst/>
              </a:prstGeom>
              <a:blipFill rotWithShape="1">
                <a:blip r:embed="rId5"/>
                <a:stretch>
                  <a:fillRect/>
                </a:stretch>
              </a:blipFill>
            </p:spPr>
            <p:txBody>
              <a:bodyPr/>
              <a:lstStyle/>
              <a:p>
                <a:r>
                  <a:rPr lang="nl-NL">
                    <a:noFill/>
                  </a:rPr>
                  <a:t> </a:t>
                </a:r>
              </a:p>
            </p:txBody>
          </p:sp>
        </mc:Fallback>
      </mc:AlternateContent>
      <p:sp>
        <p:nvSpPr>
          <p:cNvPr id="56" name="Oval 55"/>
          <p:cNvSpPr/>
          <p:nvPr/>
        </p:nvSpPr>
        <p:spPr>
          <a:xfrm>
            <a:off x="3810292" y="4581128"/>
            <a:ext cx="45719" cy="45719"/>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Oval 56"/>
          <p:cNvSpPr/>
          <p:nvPr/>
        </p:nvSpPr>
        <p:spPr>
          <a:xfrm>
            <a:off x="3347864" y="3959345"/>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Oval 57"/>
          <p:cNvSpPr/>
          <p:nvPr/>
        </p:nvSpPr>
        <p:spPr>
          <a:xfrm>
            <a:off x="4283968" y="5301208"/>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Oval 58"/>
          <p:cNvSpPr/>
          <p:nvPr/>
        </p:nvSpPr>
        <p:spPr>
          <a:xfrm>
            <a:off x="3086121" y="3599305"/>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Oval 59"/>
          <p:cNvSpPr/>
          <p:nvPr/>
        </p:nvSpPr>
        <p:spPr>
          <a:xfrm>
            <a:off x="4569089" y="5710396"/>
            <a:ext cx="45719" cy="45719"/>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61" name="TextBox 60"/>
              <p:cNvSpPr txBox="1"/>
              <p:nvPr/>
            </p:nvSpPr>
            <p:spPr>
              <a:xfrm>
                <a:off x="6664081" y="616530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𝑥</m:t>
                      </m:r>
                    </m:oMath>
                  </m:oMathPara>
                </a14:m>
                <a:endParaRPr lang="nl-NL" dirty="0"/>
              </a:p>
            </p:txBody>
          </p:sp>
        </mc:Choice>
        <mc:Fallback xmlns="">
          <p:sp>
            <p:nvSpPr>
              <p:cNvPr id="61" name="TextBox 60"/>
              <p:cNvSpPr txBox="1">
                <a:spLocks noRot="1" noChangeAspect="1" noMove="1" noResize="1" noEditPoints="1" noAdjustHandles="1" noChangeArrowheads="1" noChangeShapeType="1" noTextEdit="1"/>
              </p:cNvSpPr>
              <p:nvPr/>
            </p:nvSpPr>
            <p:spPr>
              <a:xfrm>
                <a:off x="6664081" y="6165304"/>
                <a:ext cx="367986" cy="369332"/>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907704" y="2312045"/>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a:rPr>
                        <m:t>𝑦</m:t>
                      </m:r>
                    </m:oMath>
                  </m:oMathPara>
                </a14:m>
                <a:endParaRPr lang="nl-NL" dirty="0"/>
              </a:p>
            </p:txBody>
          </p:sp>
        </mc:Choice>
        <mc:Fallback xmlns="">
          <p:sp>
            <p:nvSpPr>
              <p:cNvPr id="62" name="TextBox 61"/>
              <p:cNvSpPr txBox="1">
                <a:spLocks noRot="1" noChangeAspect="1" noMove="1" noResize="1" noEditPoints="1" noAdjustHandles="1" noChangeArrowheads="1" noChangeShapeType="1" noTextEdit="1"/>
              </p:cNvSpPr>
              <p:nvPr/>
            </p:nvSpPr>
            <p:spPr>
              <a:xfrm>
                <a:off x="1907704" y="2312045"/>
                <a:ext cx="371384" cy="369332"/>
              </a:xfrm>
              <a:prstGeom prst="rect">
                <a:avLst/>
              </a:prstGeom>
              <a:blipFill rotWithShape="1">
                <a:blip r:embed="rId7"/>
                <a:stretch>
                  <a:fillRect b="-4918"/>
                </a:stretch>
              </a:blipFill>
            </p:spPr>
            <p:txBody>
              <a:bodyPr/>
              <a:lstStyle/>
              <a:p>
                <a:r>
                  <a:rPr lang="nl-NL">
                    <a:noFill/>
                  </a:rPr>
                  <a:t> </a:t>
                </a:r>
              </a:p>
            </p:txBody>
          </p:sp>
        </mc:Fallback>
      </mc:AlternateContent>
    </p:spTree>
    <p:extLst>
      <p:ext uri="{BB962C8B-B14F-4D97-AF65-F5344CB8AC3E}">
        <p14:creationId xmlns:p14="http://schemas.microsoft.com/office/powerpoint/2010/main" val="1150802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Another way: the Lagrange method</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pPr marL="0" indent="0">
                  <a:buNone/>
                </a:pPr>
                <a:r>
                  <a:rPr lang="en-GB" dirty="0" smtClean="0"/>
                  <a:t>The objective function is penalized for any deviation from the constraint function</a:t>
                </a:r>
              </a:p>
              <a:p>
                <a:pPr marL="0" indent="0">
                  <a:buNone/>
                </a:pPr>
                <a:endParaRPr lang="en-GB" dirty="0" smtClean="0"/>
              </a:p>
              <a:p>
                <a:pPr marL="0" indent="0">
                  <a:buNone/>
                </a:pPr>
                <a:r>
                  <a:rPr lang="en-GB" dirty="0" smtClean="0"/>
                  <a:t>Benefit: </a:t>
                </a:r>
                <a14:m>
                  <m:oMath xmlns:m="http://schemas.openxmlformats.org/officeDocument/2006/math">
                    <m:r>
                      <a:rPr lang="en-GB" b="0" i="1" smtClean="0">
                        <a:latin typeface="Cambria Math"/>
                      </a:rPr>
                      <m:t>𝑧</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oMath>
                </a14:m>
                <a:endParaRPr lang="en-GB" b="0" dirty="0" smtClean="0"/>
              </a:p>
              <a:p>
                <a:pPr marL="0" indent="0">
                  <a:buNone/>
                </a:pPr>
                <a:r>
                  <a:rPr lang="en-GB" dirty="0" smtClean="0"/>
                  <a:t>Cost: </a:t>
                </a:r>
                <a14:m>
                  <m:oMath xmlns:m="http://schemas.openxmlformats.org/officeDocument/2006/math">
                    <m:r>
                      <a:rPr lang="en-GB" i="1" smtClean="0">
                        <a:latin typeface="Cambria Math"/>
                        <a:ea typeface="Cambria Math"/>
                      </a:rPr>
                      <m:t>𝜆</m:t>
                    </m:r>
                    <m:r>
                      <a:rPr lang="en-GB" b="0" i="1" smtClean="0">
                        <a:latin typeface="Cambria Math"/>
                        <a:ea typeface="Cambria Math"/>
                      </a:rPr>
                      <m:t>𝑔</m:t>
                    </m:r>
                    <m:r>
                      <a:rPr lang="en-GB" b="0" i="1" smtClean="0">
                        <a:latin typeface="Cambria Math"/>
                        <a:ea typeface="Cambria Math"/>
                      </a:rPr>
                      <m:t>(</m:t>
                    </m:r>
                    <m:r>
                      <a:rPr lang="en-GB" b="0" i="1" smtClean="0">
                        <a:latin typeface="Cambria Math"/>
                        <a:ea typeface="Cambria Math"/>
                      </a:rPr>
                      <m:t>𝑥</m:t>
                    </m:r>
                    <m:r>
                      <a:rPr lang="en-GB" b="0" i="1" smtClean="0">
                        <a:latin typeface="Cambria Math"/>
                        <a:ea typeface="Cambria Math"/>
                      </a:rPr>
                      <m:t>,</m:t>
                    </m:r>
                    <m:r>
                      <a:rPr lang="en-GB" b="0" i="1" smtClean="0">
                        <a:latin typeface="Cambria Math"/>
                        <a:ea typeface="Cambria Math"/>
                      </a:rPr>
                      <m:t>𝑦</m:t>
                    </m:r>
                    <m:r>
                      <a:rPr lang="en-GB" b="0" i="1" smtClean="0">
                        <a:latin typeface="Cambria Math"/>
                        <a:ea typeface="Cambria Math"/>
                      </a:rPr>
                      <m:t>;</m:t>
                    </m:r>
                    <m:r>
                      <a:rPr lang="en-GB" b="0" i="1" smtClean="0">
                        <a:latin typeface="Cambria Math"/>
                        <a:ea typeface="Cambria Math"/>
                      </a:rPr>
                      <m:t>𝑘</m:t>
                    </m:r>
                    <m:r>
                      <a:rPr lang="en-GB" b="0" i="1" smtClean="0">
                        <a:latin typeface="Cambria Math"/>
                        <a:ea typeface="Cambria Math"/>
                      </a:rPr>
                      <m:t>)</m:t>
                    </m:r>
                  </m:oMath>
                </a14:m>
                <a:endParaRPr lang="en-GB" dirty="0" smtClean="0"/>
              </a:p>
              <a:p>
                <a:pPr marL="0" indent="0">
                  <a:buNone/>
                </a:pPr>
                <a:endParaRPr lang="en-GB" dirty="0" smtClean="0"/>
              </a:p>
              <a:p>
                <a:pPr marL="0" indent="0">
                  <a:buNone/>
                </a:pPr>
                <a:r>
                  <a:rPr lang="en-GB" dirty="0" smtClean="0"/>
                  <a:t>Maximize net benefit (benefit - cost) where </a:t>
                </a:r>
                <a14:m>
                  <m:oMath xmlns:m="http://schemas.openxmlformats.org/officeDocument/2006/math">
                    <m:r>
                      <a:rPr lang="en-GB" i="1" smtClean="0">
                        <a:latin typeface="Cambria Math"/>
                        <a:ea typeface="Cambria Math"/>
                      </a:rPr>
                      <m:t>𝜆</m:t>
                    </m:r>
                  </m:oMath>
                </a14:m>
                <a:r>
                  <a:rPr lang="en-GB" dirty="0" smtClean="0"/>
                  <a:t> (Lagrange multiplier) penalizes deviation from the constraint </a:t>
                </a:r>
                <a14:m>
                  <m:oMath xmlns:m="http://schemas.openxmlformats.org/officeDocument/2006/math">
                    <m:r>
                      <a:rPr lang="en-GB" b="0" i="1" smtClean="0">
                        <a:latin typeface="Cambria Math"/>
                        <a:ea typeface="Cambria Math"/>
                      </a:rPr>
                      <m:t>𝑔</m:t>
                    </m:r>
                    <m:d>
                      <m:dPr>
                        <m:ctrlPr>
                          <a:rPr lang="en-GB" b="0" i="1" smtClean="0">
                            <a:latin typeface="Cambria Math"/>
                            <a:ea typeface="Cambria Math"/>
                          </a:rPr>
                        </m:ctrlPr>
                      </m:dPr>
                      <m:e>
                        <m:r>
                          <a:rPr lang="en-GB" b="0" i="1" smtClean="0">
                            <a:latin typeface="Cambria Math"/>
                            <a:ea typeface="Cambria Math"/>
                          </a:rPr>
                          <m:t>𝑥</m:t>
                        </m:r>
                        <m:r>
                          <a:rPr lang="en-GB" b="0" i="1" smtClean="0">
                            <a:latin typeface="Cambria Math"/>
                            <a:ea typeface="Cambria Math"/>
                          </a:rPr>
                          <m:t>,</m:t>
                        </m:r>
                        <m:r>
                          <a:rPr lang="en-GB" b="0" i="1" smtClean="0">
                            <a:latin typeface="Cambria Math"/>
                            <a:ea typeface="Cambria Math"/>
                          </a:rPr>
                          <m:t>𝑦</m:t>
                        </m:r>
                        <m:r>
                          <a:rPr lang="en-GB" b="0" i="1" smtClean="0">
                            <a:latin typeface="Cambria Math"/>
                            <a:ea typeface="Cambria Math"/>
                          </a:rPr>
                          <m:t>;</m:t>
                        </m:r>
                        <m:r>
                          <a:rPr lang="en-GB" b="0" i="1" smtClean="0">
                            <a:latin typeface="Cambria Math"/>
                            <a:ea typeface="Cambria Math"/>
                          </a:rPr>
                          <m:t>𝑘</m:t>
                        </m:r>
                      </m:e>
                    </m:d>
                    <m:r>
                      <a:rPr lang="en-GB" b="0" i="1" smtClean="0">
                        <a:latin typeface="Cambria Math"/>
                        <a:ea typeface="Cambria Math"/>
                      </a:rPr>
                      <m:t>=0</m:t>
                    </m:r>
                  </m:oMath>
                </a14:m>
                <a:r>
                  <a:rPr lang="en-GB"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04" t="-2695" r="-2519"/>
                </a:stretch>
              </a:blipFill>
            </p:spPr>
            <p:txBody>
              <a:bodyPr/>
              <a:lstStyle/>
              <a:p>
                <a:r>
                  <a:rPr lang="nl-NL">
                    <a:noFill/>
                  </a:rPr>
                  <a:t> </a:t>
                </a:r>
              </a:p>
            </p:txBody>
          </p:sp>
        </mc:Fallback>
      </mc:AlternateContent>
    </p:spTree>
    <p:extLst>
      <p:ext uri="{BB962C8B-B14F-4D97-AF65-F5344CB8AC3E}">
        <p14:creationId xmlns:p14="http://schemas.microsoft.com/office/powerpoint/2010/main" val="3344607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Lagrange method</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r>
                  <a:rPr lang="en-GB" dirty="0" smtClean="0"/>
                  <a:t>Consider a deviation of </a:t>
                </a:r>
                <a14:m>
                  <m:oMath xmlns:m="http://schemas.openxmlformats.org/officeDocument/2006/math">
                    <m:r>
                      <m:rPr>
                        <m:sty m:val="p"/>
                      </m:rPr>
                      <a:rPr lang="el-GR" i="1" smtClean="0">
                        <a:latin typeface="Cambria Math"/>
                        <a:ea typeface="Cambria Math"/>
                      </a:rPr>
                      <m:t>Δ</m:t>
                    </m:r>
                    <m:r>
                      <a:rPr lang="en-GB" b="0" i="1" smtClean="0">
                        <a:latin typeface="Cambria Math"/>
                        <a:ea typeface="Cambria Math"/>
                      </a:rPr>
                      <m:t>𝑘</m:t>
                    </m:r>
                  </m:oMath>
                </a14:m>
                <a:r>
                  <a:rPr lang="nl-NL" dirty="0" smtClean="0"/>
                  <a:t>, i.e. </a:t>
                </a:r>
                <a:r>
                  <a:rPr lang="nl-NL" dirty="0" err="1" smtClean="0"/>
                  <a:t>one</a:t>
                </a:r>
                <a:r>
                  <a:rPr lang="nl-NL" dirty="0" smtClean="0"/>
                  <a:t> is </a:t>
                </a:r>
                <a:r>
                  <a:rPr lang="nl-NL" dirty="0" err="1" smtClean="0"/>
                  <a:t>allowed</a:t>
                </a:r>
                <a:r>
                  <a:rPr lang="nl-NL" dirty="0" smtClean="0"/>
                  <a:t> </a:t>
                </a:r>
                <a:r>
                  <a:rPr lang="nl-NL" dirty="0" err="1" smtClean="0"/>
                  <a:t>to</a:t>
                </a:r>
                <a:r>
                  <a:rPr lang="nl-NL" dirty="0" smtClean="0"/>
                  <a:t> </a:t>
                </a:r>
                <a:r>
                  <a:rPr lang="nl-NL" dirty="0" err="1" smtClean="0"/>
                  <a:t>pick</a:t>
                </a:r>
                <a:r>
                  <a:rPr lang="nl-NL" dirty="0" smtClean="0"/>
                  <a:t> </a:t>
                </a:r>
                <a14:m>
                  <m:oMath xmlns:m="http://schemas.openxmlformats.org/officeDocument/2006/math">
                    <m:r>
                      <a:rPr lang="en-GB" b="0" i="1" smtClean="0">
                        <a:latin typeface="Cambria Math"/>
                      </a:rPr>
                      <m:t>𝑥</m:t>
                    </m:r>
                    <m:r>
                      <a:rPr lang="en-GB" b="0" i="1" smtClean="0">
                        <a:latin typeface="Cambria Math"/>
                      </a:rPr>
                      <m:t>,</m:t>
                    </m:r>
                    <m:r>
                      <a:rPr lang="en-GB" b="0" i="1" smtClean="0">
                        <a:latin typeface="Cambria Math"/>
                      </a:rPr>
                      <m:t>𝑦</m:t>
                    </m:r>
                  </m:oMath>
                </a14:m>
                <a:r>
                  <a:rPr lang="nl-NL" dirty="0" smtClean="0"/>
                  <a:t> </a:t>
                </a:r>
                <a:r>
                  <a:rPr lang="nl-NL" dirty="0" err="1" smtClean="0"/>
                  <a:t>such</a:t>
                </a:r>
                <a:r>
                  <a:rPr lang="nl-NL" dirty="0" smtClean="0"/>
                  <a:t> </a:t>
                </a:r>
                <a:r>
                  <a:rPr lang="nl-NL" dirty="0" err="1" smtClean="0"/>
                  <a:t>that</a:t>
                </a:r>
                <a:r>
                  <a:rPr lang="nl-NL" dirty="0" smtClean="0"/>
                  <a:t> </a:t>
                </a:r>
                <a14:m>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r>
                      <a:rPr lang="en-GB" b="0" i="1" smtClean="0">
                        <a:latin typeface="Cambria Math"/>
                      </a:rPr>
                      <m:t>=</m:t>
                    </m:r>
                    <m:r>
                      <m:rPr>
                        <m:sty m:val="p"/>
                      </m:rPr>
                      <a:rPr lang="el-GR" i="1" smtClean="0">
                        <a:latin typeface="Cambria Math"/>
                        <a:ea typeface="Cambria Math"/>
                      </a:rPr>
                      <m:t>Δ</m:t>
                    </m:r>
                    <m:r>
                      <a:rPr lang="en-GB" b="0" i="1" smtClean="0">
                        <a:latin typeface="Cambria Math"/>
                        <a:ea typeface="Cambria Math"/>
                      </a:rPr>
                      <m:t>𝑘</m:t>
                    </m:r>
                  </m:oMath>
                </a14:m>
                <a:r>
                  <a:rPr lang="nl-NL" dirty="0" smtClean="0"/>
                  <a:t>.</a:t>
                </a:r>
              </a:p>
              <a:p>
                <a:pPr marL="0" indent="0">
                  <a:buNone/>
                </a:pPr>
                <a:endParaRPr lang="en-GB" dirty="0"/>
              </a:p>
              <a:p>
                <a:pPr marL="0" indent="0">
                  <a:buNone/>
                </a:pPr>
                <a:r>
                  <a:rPr lang="en-GB" dirty="0" smtClean="0"/>
                  <a:t>If </a:t>
                </a:r>
                <a14:m>
                  <m:oMath xmlns:m="http://schemas.openxmlformats.org/officeDocument/2006/math">
                    <m:r>
                      <a:rPr lang="en-GB" b="0" i="1" smtClean="0">
                        <a:latin typeface="Cambria Math"/>
                      </a:rPr>
                      <m:t>𝑧</m:t>
                    </m:r>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oMath>
                </a14:m>
                <a:r>
                  <a:rPr lang="nl-NL" dirty="0" smtClean="0"/>
                  <a:t> is </a:t>
                </a:r>
                <a:r>
                  <a:rPr lang="nl-NL" dirty="0" err="1" smtClean="0"/>
                  <a:t>maximized</a:t>
                </a:r>
                <a:r>
                  <a:rPr lang="nl-NL" dirty="0" smtClean="0"/>
                  <a:t> at </a:t>
                </a:r>
                <a14:m>
                  <m:oMath xmlns:m="http://schemas.openxmlformats.org/officeDocument/2006/math">
                    <m:acc>
                      <m:accPr>
                        <m:chr m:val="̃"/>
                        <m:ctrlPr>
                          <a:rPr lang="nl-NL" i="1" smtClean="0">
                            <a:latin typeface="Cambria Math"/>
                          </a:rPr>
                        </m:ctrlPr>
                      </m:accPr>
                      <m:e>
                        <m:r>
                          <a:rPr lang="en-GB" b="0" i="1" smtClean="0">
                            <a:latin typeface="Cambria Math"/>
                          </a:rPr>
                          <m:t>𝑥</m:t>
                        </m:r>
                      </m:e>
                    </m:acc>
                    <m:r>
                      <a:rPr lang="en-GB" b="0" i="1" smtClean="0">
                        <a:latin typeface="Cambria Math"/>
                      </a:rPr>
                      <m:t>,</m:t>
                    </m:r>
                    <m:acc>
                      <m:accPr>
                        <m:chr m:val="̃"/>
                        <m:ctrlPr>
                          <a:rPr lang="nl-NL" i="1" smtClean="0">
                            <a:latin typeface="Cambria Math"/>
                          </a:rPr>
                        </m:ctrlPr>
                      </m:accPr>
                      <m:e>
                        <m:r>
                          <a:rPr lang="en-GB" b="0" i="1" smtClean="0">
                            <a:latin typeface="Cambria Math"/>
                          </a:rPr>
                          <m:t>𝑦</m:t>
                        </m:r>
                      </m:e>
                    </m:acc>
                  </m:oMath>
                </a14:m>
                <a:r>
                  <a:rPr lang="nl-NL" dirty="0" smtClean="0"/>
                  <a:t> </a:t>
                </a:r>
                <a:r>
                  <a:rPr lang="nl-NL" dirty="0" err="1" smtClean="0"/>
                  <a:t>such</a:t>
                </a:r>
                <a:r>
                  <a:rPr lang="nl-NL" dirty="0" smtClean="0"/>
                  <a:t> </a:t>
                </a:r>
                <a:r>
                  <a:rPr lang="nl-NL" dirty="0" err="1" smtClean="0"/>
                  <a:t>that</a:t>
                </a:r>
                <a:r>
                  <a:rPr lang="nl-NL" dirty="0" smtClean="0"/>
                  <a:t> </a:t>
                </a:r>
                <a14:m>
                  <m:oMath xmlns:m="http://schemas.openxmlformats.org/officeDocument/2006/math">
                    <m:r>
                      <a:rPr lang="en-GB" b="0" i="1" smtClean="0">
                        <a:latin typeface="Cambria Math"/>
                      </a:rPr>
                      <m:t>𝑔</m:t>
                    </m:r>
                    <m:d>
                      <m:dPr>
                        <m:ctrlPr>
                          <a:rPr lang="en-GB" b="0" i="1" smtClean="0">
                            <a:latin typeface="Cambria Math"/>
                          </a:rPr>
                        </m:ctrlPr>
                      </m:dPr>
                      <m:e>
                        <m:acc>
                          <m:accPr>
                            <m:chr m:val="̃"/>
                            <m:ctrlPr>
                              <a:rPr lang="nl-NL" i="1" smtClean="0">
                                <a:latin typeface="Cambria Math"/>
                              </a:rPr>
                            </m:ctrlPr>
                          </m:accPr>
                          <m:e>
                            <m:r>
                              <a:rPr lang="en-GB" b="0" i="1" smtClean="0">
                                <a:latin typeface="Cambria Math"/>
                              </a:rPr>
                              <m:t>𝑥</m:t>
                            </m:r>
                          </m:e>
                        </m:acc>
                        <m:r>
                          <a:rPr lang="en-GB" b="0" i="1" smtClean="0">
                            <a:latin typeface="Cambria Math"/>
                          </a:rPr>
                          <m:t>,</m:t>
                        </m:r>
                        <m:acc>
                          <m:accPr>
                            <m:chr m:val="̃"/>
                            <m:ctrlPr>
                              <a:rPr lang="nl-NL" i="1" smtClean="0">
                                <a:latin typeface="Cambria Math"/>
                              </a:rPr>
                            </m:ctrlPr>
                          </m:accPr>
                          <m:e>
                            <m:r>
                              <a:rPr lang="en-GB" b="0" i="1" smtClean="0">
                                <a:latin typeface="Cambria Math"/>
                              </a:rPr>
                              <m:t>𝑦</m:t>
                            </m:r>
                          </m:e>
                        </m:acc>
                      </m:e>
                    </m:d>
                    <m:r>
                      <a:rPr lang="en-GB" b="0" i="1" smtClean="0">
                        <a:latin typeface="Cambria Math"/>
                      </a:rPr>
                      <m:t>=</m:t>
                    </m:r>
                    <m:r>
                      <m:rPr>
                        <m:sty m:val="p"/>
                      </m:rPr>
                      <a:rPr lang="el-GR" i="1" smtClean="0">
                        <a:latin typeface="Cambria Math"/>
                        <a:ea typeface="Cambria Math"/>
                      </a:rPr>
                      <m:t>Δ</m:t>
                    </m:r>
                    <m:r>
                      <a:rPr lang="en-GB" b="0" i="1" smtClean="0">
                        <a:latin typeface="Cambria Math"/>
                        <a:ea typeface="Cambria Math"/>
                      </a:rPr>
                      <m:t>𝑘</m:t>
                    </m:r>
                  </m:oMath>
                </a14:m>
                <a:r>
                  <a:rPr lang="nl-NL" dirty="0" smtClean="0"/>
                  <a:t>, </a:t>
                </a:r>
                <a:r>
                  <a:rPr lang="nl-NL" dirty="0" err="1" smtClean="0"/>
                  <a:t>then</a:t>
                </a:r>
                <a:r>
                  <a:rPr lang="nl-NL" dirty="0" smtClean="0"/>
                  <a:t> </a:t>
                </a:r>
                <a:r>
                  <a:rPr lang="nl-NL" dirty="0" err="1" smtClean="0"/>
                  <a:t>what</a:t>
                </a:r>
                <a:r>
                  <a:rPr lang="nl-NL" dirty="0" smtClean="0"/>
                  <a:t> </a:t>
                </a:r>
                <a:r>
                  <a:rPr lang="nl-NL" dirty="0" err="1" smtClean="0"/>
                  <a:t>should</a:t>
                </a:r>
                <a:r>
                  <a:rPr lang="nl-NL" dirty="0" smtClean="0"/>
                  <a:t> </a:t>
                </a:r>
                <a:r>
                  <a:rPr lang="nl-NL" dirty="0" err="1" smtClean="0"/>
                  <a:t>be</a:t>
                </a:r>
                <a:r>
                  <a:rPr lang="nl-NL" dirty="0" smtClean="0"/>
                  <a:t> </a:t>
                </a:r>
                <a:r>
                  <a:rPr lang="nl-NL" dirty="0" err="1" smtClean="0"/>
                  <a:t>the</a:t>
                </a:r>
                <a:r>
                  <a:rPr lang="nl-NL" dirty="0" smtClean="0"/>
                  <a:t> </a:t>
                </a:r>
                <a:r>
                  <a:rPr lang="nl-NL" dirty="0" err="1" smtClean="0"/>
                  <a:t>value</a:t>
                </a:r>
                <a:r>
                  <a:rPr lang="nl-NL" dirty="0" smtClean="0"/>
                  <a:t> of </a:t>
                </a:r>
                <a14:m>
                  <m:oMath xmlns:m="http://schemas.openxmlformats.org/officeDocument/2006/math">
                    <m:r>
                      <a:rPr lang="en-GB" i="1" smtClean="0">
                        <a:latin typeface="Cambria Math"/>
                        <a:ea typeface="Cambria Math"/>
                      </a:rPr>
                      <m:t>𝜆</m:t>
                    </m:r>
                  </m:oMath>
                </a14:m>
                <a:r>
                  <a:rPr lang="nl-NL" dirty="0" smtClean="0"/>
                  <a:t>?</a:t>
                </a:r>
              </a:p>
              <a:p>
                <a:pPr marL="0" indent="0">
                  <a:buNone/>
                </a:pPr>
                <a:endParaRPr lang="en-GB" dirty="0"/>
              </a:p>
              <a:p>
                <a:pPr marL="0" indent="0">
                  <a:buNone/>
                </a:pPr>
                <a14:m>
                  <m:oMath xmlns:m="http://schemas.openxmlformats.org/officeDocument/2006/math">
                    <m:r>
                      <a:rPr lang="en-GB" i="1" smtClean="0">
                        <a:latin typeface="Cambria Math"/>
                        <a:ea typeface="Cambria Math"/>
                      </a:rPr>
                      <m:t>𝜆</m:t>
                    </m:r>
                    <m:r>
                      <a:rPr lang="en-GB" b="0" i="1" smtClean="0">
                        <a:latin typeface="Cambria Math"/>
                        <a:ea typeface="Cambria Math"/>
                      </a:rPr>
                      <m:t>=</m:t>
                    </m:r>
                    <m:f>
                      <m:fPr>
                        <m:ctrlPr>
                          <a:rPr lang="en-GB" b="0" i="1" smtClean="0">
                            <a:latin typeface="Cambria Math"/>
                            <a:ea typeface="Cambria Math"/>
                          </a:rPr>
                        </m:ctrlPr>
                      </m:fPr>
                      <m:num>
                        <m:r>
                          <a:rPr lang="en-GB" b="0" i="1" smtClean="0">
                            <a:latin typeface="Cambria Math"/>
                            <a:ea typeface="Cambria Math"/>
                          </a:rPr>
                          <m:t>𝜕</m:t>
                        </m:r>
                        <m:sSubSup>
                          <m:sSubSupPr>
                            <m:ctrlPr>
                              <a:rPr lang="en-GB" b="0" i="1" smtClean="0">
                                <a:latin typeface="Cambria Math"/>
                              </a:rPr>
                            </m:ctrlPr>
                          </m:sSubSupPr>
                          <m:e>
                            <m:sSub>
                              <m:sSubPr>
                                <m:ctrlPr>
                                  <a:rPr lang="en-GB" b="0" i="1" smtClean="0">
                                    <a:latin typeface="Cambria Math"/>
                                  </a:rPr>
                                </m:ctrlPr>
                              </m:sSubPr>
                              <m:e>
                                <m:r>
                                  <a:rPr lang="en-GB" b="0" i="1" smtClean="0">
                                    <a:latin typeface="Cambria Math"/>
                                  </a:rPr>
                                  <m:t>𝑧</m:t>
                                </m:r>
                              </m:e>
                              <m:sub>
                                <m:r>
                                  <a:rPr lang="en-GB" b="0" i="1" smtClean="0">
                                    <a:latin typeface="Cambria Math"/>
                                  </a:rPr>
                                  <m:t>𝑐</m:t>
                                </m:r>
                              </m:sub>
                            </m:sSub>
                          </m:e>
                          <m:sub/>
                          <m:sup>
                            <m:r>
                              <a:rPr lang="en-GB" b="0" i="1" smtClean="0">
                                <a:latin typeface="Cambria Math"/>
                              </a:rPr>
                              <m:t>∗</m:t>
                            </m:r>
                          </m:sup>
                        </m:sSubSup>
                        <m:r>
                          <a:rPr lang="en-GB" b="0" i="1" smtClean="0">
                            <a:latin typeface="Cambria Math"/>
                          </a:rPr>
                          <m:t>(</m:t>
                        </m:r>
                        <m:r>
                          <a:rPr lang="en-GB" b="0" i="1" smtClean="0">
                            <a:latin typeface="Cambria Math"/>
                          </a:rPr>
                          <m:t>𝑘</m:t>
                        </m:r>
                        <m:r>
                          <a:rPr lang="en-GB" b="0" i="1" smtClean="0">
                            <a:latin typeface="Cambria Math"/>
                          </a:rPr>
                          <m:t>)</m:t>
                        </m:r>
                      </m:num>
                      <m:den>
                        <m:r>
                          <a:rPr lang="en-GB" b="0" i="1" smtClean="0">
                            <a:latin typeface="Cambria Math"/>
                            <a:ea typeface="Cambria Math"/>
                          </a:rPr>
                          <m:t>𝜕</m:t>
                        </m:r>
                        <m:r>
                          <a:rPr lang="en-GB" b="0" i="1" smtClean="0">
                            <a:latin typeface="Cambria Math"/>
                            <a:ea typeface="Cambria Math"/>
                          </a:rPr>
                          <m:t>𝑘</m:t>
                        </m:r>
                      </m:den>
                    </m:f>
                  </m:oMath>
                </a14:m>
                <a:r>
                  <a:rPr lang="nl-NL" dirty="0" smtClean="0"/>
                  <a:t>: </a:t>
                </a:r>
                <a:r>
                  <a:rPr lang="nl-NL" dirty="0" err="1" smtClean="0"/>
                  <a:t>the</a:t>
                </a:r>
                <a:r>
                  <a:rPr lang="nl-NL" dirty="0" smtClean="0"/>
                  <a:t> </a:t>
                </a:r>
                <a:r>
                  <a:rPr lang="nl-NL" dirty="0"/>
                  <a:t>L</a:t>
                </a:r>
                <a:r>
                  <a:rPr lang="nl-NL" dirty="0" smtClean="0"/>
                  <a:t>agrange multiplier </a:t>
                </a:r>
                <a:r>
                  <a:rPr lang="nl-NL" dirty="0" err="1" smtClean="0"/>
                  <a:t>measure</a:t>
                </a:r>
                <a:r>
                  <a:rPr lang="nl-NL" dirty="0" smtClean="0"/>
                  <a:t> </a:t>
                </a:r>
                <a:r>
                  <a:rPr lang="nl-NL" dirty="0" err="1" smtClean="0"/>
                  <a:t>how</a:t>
                </a:r>
                <a:r>
                  <a:rPr lang="nl-NL" dirty="0" smtClean="0"/>
                  <a:t> z changes per unit </a:t>
                </a:r>
                <a:r>
                  <a:rPr lang="nl-NL" dirty="0" err="1" smtClean="0"/>
                  <a:t>deviation</a:t>
                </a:r>
                <a:r>
                  <a:rPr lang="nl-NL" dirty="0" smtClean="0"/>
                  <a:t> </a:t>
                </a:r>
                <a:r>
                  <a:rPr lang="nl-NL" dirty="0" err="1" smtClean="0"/>
                  <a:t>from</a:t>
                </a:r>
                <a:r>
                  <a:rPr lang="nl-NL" dirty="0" smtClean="0"/>
                  <a:t> </a:t>
                </a:r>
                <a:r>
                  <a:rPr lang="nl-NL" dirty="0" err="1" smtClean="0"/>
                  <a:t>the</a:t>
                </a:r>
                <a:r>
                  <a:rPr lang="nl-NL" dirty="0" smtClean="0"/>
                  <a:t> </a:t>
                </a:r>
                <a:r>
                  <a:rPr lang="nl-NL" dirty="0" err="1" smtClean="0"/>
                  <a:t>constraint</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704" t="-1617" r="-741" b="-1752"/>
                </a:stretch>
              </a:blipFill>
            </p:spPr>
            <p:txBody>
              <a:bodyPr/>
              <a:lstStyle/>
              <a:p>
                <a:r>
                  <a:rPr lang="nl-NL">
                    <a:noFill/>
                  </a:rPr>
                  <a:t> </a:t>
                </a:r>
              </a:p>
            </p:txBody>
          </p:sp>
        </mc:Fallback>
      </mc:AlternateContent>
      <p:sp>
        <p:nvSpPr>
          <p:cNvPr id="4" name="TextBox 3"/>
          <p:cNvSpPr txBox="1"/>
          <p:nvPr/>
        </p:nvSpPr>
        <p:spPr>
          <a:xfrm>
            <a:off x="467544" y="4221088"/>
            <a:ext cx="5040560" cy="553998"/>
          </a:xfrm>
          <a:prstGeom prst="rect">
            <a:avLst/>
          </a:prstGeom>
          <a:noFill/>
        </p:spPr>
        <p:txBody>
          <a:bodyPr wrap="square" rtlCol="0">
            <a:spAutoFit/>
          </a:bodyPr>
          <a:lstStyle/>
          <a:p>
            <a:r>
              <a:rPr lang="en-GB" sz="3000" dirty="0" smtClean="0">
                <a:solidFill>
                  <a:srgbClr val="FF0000"/>
                </a:solidFill>
              </a:rPr>
              <a:t>Group work:</a:t>
            </a:r>
            <a:endParaRPr lang="nl-NL" sz="3000" dirty="0">
              <a:solidFill>
                <a:srgbClr val="FF0000"/>
              </a:solidFill>
            </a:endParaRPr>
          </a:p>
        </p:txBody>
      </p:sp>
    </p:spTree>
    <p:extLst>
      <p:ext uri="{BB962C8B-B14F-4D97-AF65-F5344CB8AC3E}">
        <p14:creationId xmlns:p14="http://schemas.microsoft.com/office/powerpoint/2010/main" val="125019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t>
            </a:r>
            <a:r>
              <a:rPr lang="en-GB" dirty="0" err="1" smtClean="0"/>
              <a:t>Lagrangian</a:t>
            </a:r>
            <a:endParaRPr lang="nl-NL"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2843808" y="1483831"/>
                <a:ext cx="3461140" cy="2307170"/>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a:rPr>
                          </m:ctrlPr>
                        </m:sSubSupPr>
                        <m:e>
                          <m:sSub>
                            <m:sSubPr>
                              <m:ctrlPr>
                                <a:rPr lang="en-GB" b="0" i="1" smtClean="0">
                                  <a:latin typeface="Cambria Math"/>
                                </a:rPr>
                              </m:ctrlPr>
                            </m:sSubPr>
                            <m:e>
                              <m:r>
                                <a:rPr lang="en-GB" b="0" i="1" smtClean="0">
                                  <a:latin typeface="Cambria Math"/>
                                </a:rPr>
                                <m:t>𝑧</m:t>
                              </m:r>
                            </m:e>
                            <m:sub>
                              <m:r>
                                <a:rPr lang="en-GB" b="0" i="1" smtClean="0">
                                  <a:latin typeface="Cambria Math"/>
                                </a:rPr>
                                <m:t>𝑐</m:t>
                              </m:r>
                            </m:sub>
                          </m:sSub>
                        </m:e>
                        <m:sub/>
                        <m:sup>
                          <m:r>
                            <a:rPr lang="en-GB" b="0" i="1" smtClean="0">
                              <a:latin typeface="Cambria Math"/>
                            </a:rPr>
                            <m:t>∗</m:t>
                          </m:r>
                        </m:sup>
                      </m:sSubSup>
                      <m:r>
                        <a:rPr lang="en-GB" b="0" i="1" smtClean="0">
                          <a:latin typeface="Cambria Math"/>
                        </a:rPr>
                        <m:t>(</m:t>
                      </m:r>
                      <m:r>
                        <a:rPr lang="en-GB" b="0" i="1" smtClean="0">
                          <a:latin typeface="Cambria Math"/>
                        </a:rPr>
                        <m:t>𝑘</m:t>
                      </m:r>
                      <m:r>
                        <a:rPr lang="en-GB" b="0" i="1" smtClean="0">
                          <a:latin typeface="Cambria Math"/>
                        </a:rPr>
                        <m:t>)=</m:t>
                      </m:r>
                      <m:func>
                        <m:funcPr>
                          <m:ctrlPr>
                            <a:rPr lang="en-GB" b="0" i="1" smtClean="0">
                              <a:latin typeface="Cambria Math"/>
                            </a:rPr>
                          </m:ctrlPr>
                        </m:funcPr>
                        <m:fName>
                          <m:sSub>
                            <m:sSubPr>
                              <m:ctrlPr>
                                <a:rPr lang="en-GB" b="0" i="1" smtClean="0">
                                  <a:latin typeface="Cambria Math"/>
                                </a:rPr>
                              </m:ctrlPr>
                            </m:sSubPr>
                            <m:e>
                              <m:r>
                                <m:rPr>
                                  <m:sty m:val="p"/>
                                </m:rPr>
                                <a:rPr lang="en-GB" b="0" i="0" smtClean="0">
                                  <a:latin typeface="Cambria Math"/>
                                </a:rPr>
                                <m:t>max</m:t>
                              </m:r>
                            </m:e>
                            <m:sub>
                              <m:r>
                                <a:rPr lang="en-GB" b="0" i="1" smtClean="0">
                                  <a:latin typeface="Cambria Math"/>
                                </a:rPr>
                                <m:t>𝑥</m:t>
                              </m:r>
                              <m:r>
                                <a:rPr lang="en-GB" b="0" i="1" smtClean="0">
                                  <a:latin typeface="Cambria Math"/>
                                </a:rPr>
                                <m:t>,</m:t>
                              </m:r>
                              <m:r>
                                <a:rPr lang="en-GB" b="0" i="1" smtClean="0">
                                  <a:latin typeface="Cambria Math"/>
                                </a:rPr>
                                <m:t>𝑦</m:t>
                              </m:r>
                            </m:sub>
                          </m:sSub>
                        </m:fName>
                        <m:e>
                          <m:r>
                            <a:rPr lang="en-GB" b="0" i="1" smtClean="0">
                              <a:latin typeface="Cambria Math"/>
                            </a:rPr>
                            <m:t>𝑧</m:t>
                          </m:r>
                        </m:e>
                      </m:func>
                    </m:oMath>
                  </m:oMathPara>
                </a14:m>
                <a:endParaRPr lang="nl-NL" dirty="0" smtClean="0"/>
              </a:p>
              <a:p>
                <a:pPr marL="0" indent="0">
                  <a:buNone/>
                </a:pPr>
                <a:r>
                  <a:rPr lang="en-GB" dirty="0"/>
                  <a:t>s</a:t>
                </a:r>
                <a:r>
                  <a:rPr lang="en-GB" dirty="0" smtClean="0"/>
                  <a:t>uch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ea typeface="Cambria Math"/>
                        </a:rPr>
                        <m:t>≥</m:t>
                      </m:r>
                      <m:r>
                        <a:rPr lang="en-GB" b="0" i="1" smtClean="0">
                          <a:latin typeface="Cambria Math"/>
                        </a:rPr>
                        <m:t>0</m:t>
                      </m:r>
                    </m:oMath>
                  </m:oMathPara>
                </a14:m>
                <a:endParaRPr lang="en-GB" dirty="0" smtClean="0"/>
              </a:p>
              <a:p>
                <a:endParaRPr lang="nl-NL"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2843808" y="1483831"/>
                <a:ext cx="3461140" cy="2307170"/>
              </a:xfrm>
              <a:prstGeom prst="rect">
                <a:avLst/>
              </a:prstGeom>
              <a:blipFill rotWithShape="1">
                <a:blip r:embed="rId2"/>
                <a:stretch>
                  <a:fillRect l="-4586"/>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rot="5400000">
                <a:off x="4067944" y="3414867"/>
                <a:ext cx="760541"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l-NL" sz="4000" i="1" smtClean="0">
                          <a:latin typeface="Cambria Math"/>
                          <a:ea typeface="Cambria Math"/>
                        </a:rPr>
                        <m:t>→</m:t>
                      </m:r>
                    </m:oMath>
                  </m:oMathPara>
                </a14:m>
                <a:endParaRPr lang="nl-NL" sz="4000" dirty="0"/>
              </a:p>
            </p:txBody>
          </p:sp>
        </mc:Choice>
        <mc:Fallback xmlns="">
          <p:sp>
            <p:nvSpPr>
              <p:cNvPr id="5" name="TextBox 4"/>
              <p:cNvSpPr txBox="1">
                <a:spLocks noRot="1" noChangeAspect="1" noMove="1" noResize="1" noEditPoints="1" noAdjustHandles="1" noChangeArrowheads="1" noChangeShapeType="1" noTextEdit="1"/>
              </p:cNvSpPr>
              <p:nvPr/>
            </p:nvSpPr>
            <p:spPr>
              <a:xfrm rot="5400000">
                <a:off x="4067944" y="3414867"/>
                <a:ext cx="760541" cy="707886"/>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811915" y="4149080"/>
                <a:ext cx="6455357" cy="1125308"/>
              </a:xfrm>
              <a:prstGeom prst="rect">
                <a:avLst/>
              </a:prstGeom>
              <a:noFill/>
            </p:spPr>
            <p:txBody>
              <a:bodyPr wrap="none" rtlCol="0">
                <a:spAutoFit/>
              </a:bodyPr>
              <a:lstStyle/>
              <a:p>
                <a:r>
                  <a:rPr lang="nl-NL" sz="3200" dirty="0" smtClean="0">
                    <a:ea typeface="Cambria Math"/>
                  </a:rPr>
                  <a:t>If </a:t>
                </a:r>
                <a14:m>
                  <m:oMath xmlns:m="http://schemas.openxmlformats.org/officeDocument/2006/math">
                    <m:r>
                      <a:rPr lang="nl-NL" sz="3200" i="1" smtClean="0">
                        <a:latin typeface="Cambria Math"/>
                        <a:ea typeface="Cambria Math"/>
                      </a:rPr>
                      <m:t>ℒ</m:t>
                    </m:r>
                    <m:d>
                      <m:dPr>
                        <m:ctrlPr>
                          <a:rPr lang="en-GB" sz="3200" b="0" i="1" smtClean="0">
                            <a:latin typeface="Cambria Math"/>
                            <a:ea typeface="Cambria Math"/>
                          </a:rPr>
                        </m:ctrlPr>
                      </m:dPr>
                      <m:e>
                        <m:r>
                          <a:rPr lang="en-GB" sz="3200" b="0" i="1" smtClean="0">
                            <a:latin typeface="Cambria Math"/>
                            <a:ea typeface="Cambria Math"/>
                          </a:rPr>
                          <m:t>𝑥</m:t>
                        </m:r>
                        <m:r>
                          <a:rPr lang="en-GB" sz="3200" b="0" i="1" smtClean="0">
                            <a:latin typeface="Cambria Math"/>
                            <a:ea typeface="Cambria Math"/>
                          </a:rPr>
                          <m:t>,</m:t>
                        </m:r>
                        <m:r>
                          <a:rPr lang="en-GB" sz="3200" b="0" i="1" smtClean="0">
                            <a:latin typeface="Cambria Math"/>
                            <a:ea typeface="Cambria Math"/>
                          </a:rPr>
                          <m:t>𝑦</m:t>
                        </m:r>
                        <m:r>
                          <a:rPr lang="en-GB" sz="3200" b="0" i="1" smtClean="0">
                            <a:latin typeface="Cambria Math"/>
                            <a:ea typeface="Cambria Math"/>
                          </a:rPr>
                          <m:t>,</m:t>
                        </m:r>
                        <m:r>
                          <a:rPr lang="en-GB" sz="3200" b="0" i="1" smtClean="0">
                            <a:latin typeface="Cambria Math"/>
                            <a:ea typeface="Cambria Math"/>
                          </a:rPr>
                          <m:t>𝜆</m:t>
                        </m:r>
                        <m:r>
                          <a:rPr lang="en-GB" sz="3200" b="0" i="1" smtClean="0">
                            <a:latin typeface="Cambria Math"/>
                            <a:ea typeface="Cambria Math"/>
                          </a:rPr>
                          <m:t>;</m:t>
                        </m:r>
                        <m:r>
                          <a:rPr lang="en-GB" sz="3200" b="0" i="1" smtClean="0">
                            <a:latin typeface="Cambria Math"/>
                            <a:ea typeface="Cambria Math"/>
                          </a:rPr>
                          <m:t>𝑘</m:t>
                        </m:r>
                      </m:e>
                    </m:d>
                    <m:r>
                      <a:rPr lang="en-GB" sz="3200" b="0" i="1" smtClean="0">
                        <a:latin typeface="Cambria Math"/>
                        <a:ea typeface="Cambria Math"/>
                      </a:rPr>
                      <m:t>=</m:t>
                    </m:r>
                    <m:r>
                      <a:rPr lang="en-GB" sz="3200" b="0" i="1" smtClean="0">
                        <a:latin typeface="Cambria Math"/>
                        <a:ea typeface="Cambria Math"/>
                      </a:rPr>
                      <m:t>𝑧</m:t>
                    </m:r>
                    <m:r>
                      <a:rPr lang="en-GB" sz="3200" b="0" i="1" smtClean="0">
                        <a:latin typeface="Cambria Math"/>
                        <a:ea typeface="Cambria Math"/>
                      </a:rPr>
                      <m:t>−</m:t>
                    </m:r>
                    <m:r>
                      <a:rPr lang="en-GB" sz="3200" b="0" i="1" smtClean="0">
                        <a:latin typeface="Cambria Math"/>
                        <a:ea typeface="Cambria Math"/>
                      </a:rPr>
                      <m:t>𝜆</m:t>
                    </m:r>
                    <m:r>
                      <a:rPr lang="en-GB" sz="3200" b="0" i="1" smtClean="0">
                        <a:latin typeface="Cambria Math"/>
                      </a:rPr>
                      <m:t>𝑔</m:t>
                    </m:r>
                    <m:d>
                      <m:dPr>
                        <m:ctrlPr>
                          <a:rPr lang="en-GB" sz="3200" b="0" i="1" smtClean="0">
                            <a:latin typeface="Cambria Math"/>
                          </a:rPr>
                        </m:ctrlPr>
                      </m:dPr>
                      <m:e>
                        <m:r>
                          <a:rPr lang="en-GB" sz="3200" b="0" i="1" smtClean="0">
                            <a:latin typeface="Cambria Math"/>
                          </a:rPr>
                          <m:t>𝑥</m:t>
                        </m:r>
                        <m:r>
                          <a:rPr lang="en-GB" sz="3200" b="0" i="1" smtClean="0">
                            <a:latin typeface="Cambria Math"/>
                          </a:rPr>
                          <m:t>,</m:t>
                        </m:r>
                        <m:r>
                          <a:rPr lang="en-GB" sz="3200" b="0" i="1" smtClean="0">
                            <a:latin typeface="Cambria Math"/>
                          </a:rPr>
                          <m:t>𝑦</m:t>
                        </m:r>
                        <m:r>
                          <a:rPr lang="en-GB" sz="3200" b="0" i="1" smtClean="0">
                            <a:latin typeface="Cambria Math"/>
                          </a:rPr>
                          <m:t>;</m:t>
                        </m:r>
                        <m:r>
                          <a:rPr lang="en-GB" sz="3200" b="0" i="1" smtClean="0">
                            <a:latin typeface="Cambria Math"/>
                          </a:rPr>
                          <m:t>𝑘</m:t>
                        </m:r>
                      </m:e>
                    </m:d>
                  </m:oMath>
                </a14:m>
                <a:r>
                  <a:rPr lang="nl-NL" sz="3200" dirty="0" smtClean="0"/>
                  <a:t> then</a:t>
                </a:r>
              </a:p>
              <a:p>
                <a:pPr/>
                <a14:m>
                  <m:oMathPara xmlns:m="http://schemas.openxmlformats.org/officeDocument/2006/math">
                    <m:oMathParaPr>
                      <m:jc m:val="centerGroup"/>
                    </m:oMathParaPr>
                    <m:oMath xmlns:m="http://schemas.openxmlformats.org/officeDocument/2006/math">
                      <m:sSubSup>
                        <m:sSubSupPr>
                          <m:ctrlPr>
                            <a:rPr lang="en-GB" sz="3200" b="0" i="1" smtClean="0">
                              <a:latin typeface="Cambria Math"/>
                            </a:rPr>
                          </m:ctrlPr>
                        </m:sSubSupPr>
                        <m:e>
                          <m:sSub>
                            <m:sSubPr>
                              <m:ctrlPr>
                                <a:rPr lang="en-GB" sz="3200" b="0" i="1" smtClean="0">
                                  <a:latin typeface="Cambria Math"/>
                                </a:rPr>
                              </m:ctrlPr>
                            </m:sSubPr>
                            <m:e>
                              <m:r>
                                <a:rPr lang="en-GB" sz="3200" b="0" i="1" smtClean="0">
                                  <a:latin typeface="Cambria Math"/>
                                </a:rPr>
                                <m:t>𝑧</m:t>
                              </m:r>
                            </m:e>
                            <m:sub>
                              <m:r>
                                <a:rPr lang="en-GB" sz="3200" b="0" i="1" smtClean="0">
                                  <a:latin typeface="Cambria Math"/>
                                </a:rPr>
                                <m:t>𝑐</m:t>
                              </m:r>
                            </m:sub>
                          </m:sSub>
                        </m:e>
                        <m:sub/>
                        <m:sup>
                          <m:r>
                            <a:rPr lang="en-GB" sz="3200" b="0" i="1" smtClean="0">
                              <a:latin typeface="Cambria Math"/>
                            </a:rPr>
                            <m:t>∗</m:t>
                          </m:r>
                        </m:sup>
                      </m:sSubSup>
                      <m:r>
                        <a:rPr lang="en-GB" sz="3200" b="0" i="1" smtClean="0">
                          <a:latin typeface="Cambria Math"/>
                        </a:rPr>
                        <m:t>(</m:t>
                      </m:r>
                      <m:r>
                        <a:rPr lang="en-GB" sz="3200" b="0" i="1" smtClean="0">
                          <a:latin typeface="Cambria Math"/>
                        </a:rPr>
                        <m:t>𝑘</m:t>
                      </m:r>
                      <m:r>
                        <a:rPr lang="en-GB" sz="3200" b="0" i="1" smtClean="0">
                          <a:latin typeface="Cambria Math"/>
                        </a:rPr>
                        <m:t>)=</m:t>
                      </m:r>
                      <m:func>
                        <m:funcPr>
                          <m:ctrlPr>
                            <a:rPr lang="en-GB" sz="3200" b="0" i="1" smtClean="0">
                              <a:latin typeface="Cambria Math"/>
                            </a:rPr>
                          </m:ctrlPr>
                        </m:funcPr>
                        <m:fName>
                          <m:sSub>
                            <m:sSubPr>
                              <m:ctrlPr>
                                <a:rPr lang="en-GB" sz="3200" b="0" i="1" smtClean="0">
                                  <a:latin typeface="Cambria Math"/>
                                </a:rPr>
                              </m:ctrlPr>
                            </m:sSubPr>
                            <m:e>
                              <m:r>
                                <m:rPr>
                                  <m:sty m:val="p"/>
                                </m:rPr>
                                <a:rPr lang="en-GB" sz="3200" b="0" i="0" smtClean="0">
                                  <a:latin typeface="Cambria Math"/>
                                </a:rPr>
                                <m:t>max</m:t>
                              </m:r>
                            </m:e>
                            <m:sub>
                              <m:r>
                                <a:rPr lang="en-GB" sz="3200" b="0" i="1" smtClean="0">
                                  <a:latin typeface="Cambria Math"/>
                                </a:rPr>
                                <m:t>𝑥</m:t>
                              </m:r>
                              <m:r>
                                <a:rPr lang="en-GB" sz="3200" b="0" i="1" smtClean="0">
                                  <a:latin typeface="Cambria Math"/>
                                </a:rPr>
                                <m:t>,</m:t>
                              </m:r>
                              <m:r>
                                <a:rPr lang="en-GB" sz="3200" b="0" i="1" smtClean="0">
                                  <a:latin typeface="Cambria Math"/>
                                </a:rPr>
                                <m:t>𝑦</m:t>
                              </m:r>
                              <m:r>
                                <a:rPr lang="en-GB" sz="3200" b="0" i="1" smtClean="0">
                                  <a:latin typeface="Cambria Math"/>
                                </a:rPr>
                                <m:t>,</m:t>
                              </m:r>
                              <m:r>
                                <a:rPr lang="en-GB" sz="3200" b="0" i="1" smtClean="0">
                                  <a:latin typeface="Cambria Math"/>
                                  <a:ea typeface="Cambria Math"/>
                                </a:rPr>
                                <m:t>𝜆</m:t>
                              </m:r>
                            </m:sub>
                          </m:sSub>
                        </m:fName>
                        <m:e>
                          <m:r>
                            <a:rPr lang="nl-NL" sz="3200" i="1" smtClean="0">
                              <a:latin typeface="Cambria Math"/>
                              <a:ea typeface="Cambria Math"/>
                            </a:rPr>
                            <m:t>ℒ</m:t>
                          </m:r>
                          <m:d>
                            <m:dPr>
                              <m:ctrlPr>
                                <a:rPr lang="en-GB" sz="3200" b="0" i="1" smtClean="0">
                                  <a:latin typeface="Cambria Math"/>
                                  <a:ea typeface="Cambria Math"/>
                                </a:rPr>
                              </m:ctrlPr>
                            </m:dPr>
                            <m:e>
                              <m:r>
                                <a:rPr lang="en-GB" sz="3200" b="0" i="1" smtClean="0">
                                  <a:latin typeface="Cambria Math"/>
                                  <a:ea typeface="Cambria Math"/>
                                </a:rPr>
                                <m:t>𝑥</m:t>
                              </m:r>
                              <m:r>
                                <a:rPr lang="en-GB" sz="3200" b="0" i="1" smtClean="0">
                                  <a:latin typeface="Cambria Math"/>
                                  <a:ea typeface="Cambria Math"/>
                                </a:rPr>
                                <m:t>,</m:t>
                              </m:r>
                              <m:r>
                                <a:rPr lang="en-GB" sz="3200" b="0" i="1" smtClean="0">
                                  <a:latin typeface="Cambria Math"/>
                                  <a:ea typeface="Cambria Math"/>
                                </a:rPr>
                                <m:t>𝑦</m:t>
                              </m:r>
                              <m:r>
                                <a:rPr lang="en-GB" sz="3200" b="0" i="1" smtClean="0">
                                  <a:latin typeface="Cambria Math"/>
                                  <a:ea typeface="Cambria Math"/>
                                </a:rPr>
                                <m:t>,</m:t>
                              </m:r>
                              <m:r>
                                <a:rPr lang="en-GB" sz="3200" b="0" i="1" smtClean="0">
                                  <a:latin typeface="Cambria Math"/>
                                  <a:ea typeface="Cambria Math"/>
                                </a:rPr>
                                <m:t>𝜆</m:t>
                              </m:r>
                              <m:r>
                                <a:rPr lang="en-GB" sz="3200" b="0" i="1" smtClean="0">
                                  <a:latin typeface="Cambria Math"/>
                                  <a:ea typeface="Cambria Math"/>
                                </a:rPr>
                                <m:t>;</m:t>
                              </m:r>
                              <m:r>
                                <a:rPr lang="en-GB" sz="3200" b="0" i="1" smtClean="0">
                                  <a:latin typeface="Cambria Math"/>
                                  <a:ea typeface="Cambria Math"/>
                                </a:rPr>
                                <m:t>𝑘</m:t>
                              </m:r>
                            </m:e>
                          </m:d>
                        </m:e>
                      </m:func>
                    </m:oMath>
                  </m:oMathPara>
                </a14:m>
                <a:endParaRPr lang="nl-NL"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811915" y="4149080"/>
                <a:ext cx="6455357" cy="1125308"/>
              </a:xfrm>
              <a:prstGeom prst="rect">
                <a:avLst/>
              </a:prstGeom>
              <a:blipFill rotWithShape="1">
                <a:blip r:embed="rId4"/>
                <a:stretch>
                  <a:fillRect l="-2361" t="-6522" r="-1322"/>
                </a:stretch>
              </a:blipFill>
            </p:spPr>
            <p:txBody>
              <a:bodyPr/>
              <a:lstStyle/>
              <a:p>
                <a:r>
                  <a:rPr lang="nl-NL">
                    <a:noFill/>
                  </a:rPr>
                  <a:t> </a:t>
                </a:r>
              </a:p>
            </p:txBody>
          </p:sp>
        </mc:Fallback>
      </mc:AlternateContent>
    </p:spTree>
    <p:extLst>
      <p:ext uri="{BB962C8B-B14F-4D97-AF65-F5344CB8AC3E}">
        <p14:creationId xmlns:p14="http://schemas.microsoft.com/office/powerpoint/2010/main" val="35424811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Assignment</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smtClean="0"/>
                  <a:t>Show that </a:t>
                </a:r>
                <a14:m>
                  <m:oMath xmlns:m="http://schemas.openxmlformats.org/officeDocument/2006/math">
                    <m:r>
                      <a:rPr lang="en-GB" i="1" smtClean="0">
                        <a:latin typeface="Cambria Math"/>
                        <a:ea typeface="Cambria Math"/>
                      </a:rPr>
                      <m:t>𝜆</m:t>
                    </m:r>
                    <m:r>
                      <a:rPr lang="en-GB" b="0" i="1" smtClean="0">
                        <a:latin typeface="Cambria Math"/>
                        <a:ea typeface="Cambria Math"/>
                      </a:rPr>
                      <m:t>=</m:t>
                    </m:r>
                    <m:f>
                      <m:fPr>
                        <m:ctrlPr>
                          <a:rPr lang="en-GB" b="0" i="1" smtClean="0">
                            <a:latin typeface="Cambria Math"/>
                            <a:ea typeface="Cambria Math"/>
                          </a:rPr>
                        </m:ctrlPr>
                      </m:fPr>
                      <m:num>
                        <m:r>
                          <a:rPr lang="en-GB" b="0" i="1" smtClean="0">
                            <a:latin typeface="Cambria Math"/>
                            <a:ea typeface="Cambria Math"/>
                          </a:rPr>
                          <m:t>𝜕</m:t>
                        </m:r>
                        <m:sSubSup>
                          <m:sSubSupPr>
                            <m:ctrlPr>
                              <a:rPr lang="en-GB" i="1">
                                <a:latin typeface="Cambria Math"/>
                              </a:rPr>
                            </m:ctrlPr>
                          </m:sSubSupPr>
                          <m:e>
                            <m:sSub>
                              <m:sSubPr>
                                <m:ctrlPr>
                                  <a:rPr lang="en-GB" i="1">
                                    <a:latin typeface="Cambria Math"/>
                                  </a:rPr>
                                </m:ctrlPr>
                              </m:sSubPr>
                              <m:e>
                                <m:r>
                                  <a:rPr lang="en-GB" i="1">
                                    <a:latin typeface="Cambria Math"/>
                                  </a:rPr>
                                  <m:t>𝑧</m:t>
                                </m:r>
                              </m:e>
                              <m:sub>
                                <m:r>
                                  <a:rPr lang="en-GB" i="1">
                                    <a:latin typeface="Cambria Math"/>
                                  </a:rPr>
                                  <m:t>𝑐</m:t>
                                </m:r>
                              </m:sub>
                            </m:sSub>
                          </m:e>
                          <m:sub/>
                          <m:sup>
                            <m:r>
                              <a:rPr lang="en-GB" i="1">
                                <a:latin typeface="Cambria Math"/>
                              </a:rPr>
                              <m:t>∗</m:t>
                            </m:r>
                          </m:sup>
                        </m:sSubSup>
                        <m:r>
                          <a:rPr lang="en-GB" i="1">
                            <a:latin typeface="Cambria Math"/>
                          </a:rPr>
                          <m:t>(</m:t>
                        </m:r>
                        <m:r>
                          <a:rPr lang="en-GB" i="1">
                            <a:latin typeface="Cambria Math"/>
                          </a:rPr>
                          <m:t>𝑘</m:t>
                        </m:r>
                        <m:r>
                          <a:rPr lang="en-GB" i="1">
                            <a:latin typeface="Cambria Math"/>
                          </a:rPr>
                          <m:t>)</m:t>
                        </m:r>
                      </m:num>
                      <m:den>
                        <m:r>
                          <a:rPr lang="en-GB" b="0" i="1" smtClean="0">
                            <a:latin typeface="Cambria Math"/>
                            <a:ea typeface="Cambria Math"/>
                          </a:rPr>
                          <m:t>𝜕</m:t>
                        </m:r>
                        <m:r>
                          <a:rPr lang="en-GB" b="0" i="1" smtClean="0">
                            <a:latin typeface="Cambria Math"/>
                            <a:ea typeface="Cambria Math"/>
                          </a:rPr>
                          <m:t>𝑘</m:t>
                        </m:r>
                      </m:den>
                    </m:f>
                  </m:oMath>
                </a14:m>
                <a:r>
                  <a:rPr lang="nl-NL" dirty="0" smtClean="0"/>
                  <a:t> </a:t>
                </a:r>
                <a:r>
                  <a:rPr lang="nl-NL" dirty="0" err="1" smtClean="0"/>
                  <a:t>based</a:t>
                </a:r>
                <a:r>
                  <a:rPr lang="nl-NL" dirty="0" smtClean="0"/>
                  <a:t> on </a:t>
                </a:r>
                <a:r>
                  <a:rPr lang="nl-NL" dirty="0" err="1" smtClean="0"/>
                  <a:t>Envelope</a:t>
                </a:r>
                <a:r>
                  <a:rPr lang="nl-NL" dirty="0" smtClean="0"/>
                  <a:t> </a:t>
                </a:r>
                <a:r>
                  <a:rPr lang="nl-NL" dirty="0" err="1" smtClean="0"/>
                  <a:t>theorem</a:t>
                </a:r>
                <a:r>
                  <a:rPr lang="nl-NL" dirty="0"/>
                  <a:t> </a:t>
                </a:r>
                <a:r>
                  <a:rPr lang="nl-NL" dirty="0" err="1" smtClean="0"/>
                  <a:t>for</a:t>
                </a:r>
                <a:r>
                  <a:rPr lang="nl-NL" dirty="0" smtClean="0"/>
                  <a:t> </a:t>
                </a:r>
                <a:r>
                  <a:rPr lang="nl-NL" dirty="0" err="1" smtClean="0"/>
                  <a:t>constraints</a:t>
                </a:r>
                <a:r>
                  <a:rPr lang="nl-NL" dirty="0" smtClean="0"/>
                  <a:t> of type: </a:t>
                </a:r>
                <a14:m>
                  <m:oMath xmlns:m="http://schemas.openxmlformats.org/officeDocument/2006/math">
                    <m:r>
                      <a:rPr lang="en-GB" b="0" i="1" smtClean="0">
                        <a:latin typeface="Cambria Math"/>
                      </a:rPr>
                      <m:t>𝑔</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r>
                          <a:rPr lang="en-GB" b="0" i="1" smtClean="0">
                            <a:latin typeface="Cambria Math"/>
                          </a:rPr>
                          <m:t>𝑘</m:t>
                        </m:r>
                      </m:e>
                    </m:d>
                    <m:r>
                      <a:rPr lang="en-GB" b="0" i="1" smtClean="0">
                        <a:latin typeface="Cambria Math"/>
                      </a:rPr>
                      <m:t>=</m:t>
                    </m:r>
                    <m:r>
                      <a:rPr lang="en-GB" b="0" i="1" smtClean="0">
                        <a:latin typeface="Cambria Math"/>
                      </a:rPr>
                      <m:t>𝑓</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r>
                      <a:rPr lang="en-GB" b="0" i="1" smtClean="0">
                        <a:latin typeface="Cambria Math"/>
                      </a:rPr>
                      <m:t>−</m:t>
                    </m:r>
                    <m:r>
                      <a:rPr lang="en-GB" b="0" i="1" smtClean="0">
                        <a:latin typeface="Cambria Math"/>
                      </a:rPr>
                      <m:t>𝑘</m:t>
                    </m:r>
                    <m:r>
                      <a:rPr lang="en-GB" b="0" i="1" smtClean="0">
                        <a:latin typeface="Cambria Math"/>
                        <a:ea typeface="Cambria Math"/>
                      </a:rPr>
                      <m:t>≥0</m:t>
                    </m:r>
                  </m:oMath>
                </a14:m>
                <a:r>
                  <a:rPr lang="nl-NL" dirty="0" smtClean="0"/>
                  <a:t>. </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a:stretch>
              </a:blipFill>
            </p:spPr>
            <p:txBody>
              <a:bodyPr/>
              <a:lstStyle/>
              <a:p>
                <a:r>
                  <a:rPr lang="nl-NL">
                    <a:noFill/>
                  </a:rPr>
                  <a:t> </a:t>
                </a:r>
              </a:p>
            </p:txBody>
          </p:sp>
        </mc:Fallback>
      </mc:AlternateContent>
    </p:spTree>
    <p:extLst>
      <p:ext uri="{BB962C8B-B14F-4D97-AF65-F5344CB8AC3E}">
        <p14:creationId xmlns:p14="http://schemas.microsoft.com/office/powerpoint/2010/main" val="3623202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4046324" cy="5883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665366"/>
            <a:ext cx="401955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6E05B36-BBC8-49B2-8E44-E3D025E32FF0}" type="slidenum">
              <a:rPr lang="nl-NL" smtClean="0"/>
              <a:t>3</a:t>
            </a:fld>
            <a:endParaRPr lang="nl-NL"/>
          </a:p>
        </p:txBody>
      </p:sp>
    </p:spTree>
    <p:extLst>
      <p:ext uri="{BB962C8B-B14F-4D97-AF65-F5344CB8AC3E}">
        <p14:creationId xmlns:p14="http://schemas.microsoft.com/office/powerpoint/2010/main" val="3436635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62064"/>
            <a:ext cx="8229600" cy="1143000"/>
          </a:xfrm>
        </p:spPr>
        <p:txBody>
          <a:bodyPr>
            <a:normAutofit/>
          </a:bodyPr>
          <a:lstStyle/>
          <a:p>
            <a:r>
              <a:rPr lang="en-US" sz="5400" dirty="0" smtClean="0"/>
              <a:t>Begin Hour </a:t>
            </a:r>
            <a:r>
              <a:rPr lang="en-US" sz="5400" dirty="0"/>
              <a:t>3</a:t>
            </a:r>
          </a:p>
        </p:txBody>
      </p:sp>
      <p:sp>
        <p:nvSpPr>
          <p:cNvPr id="6" name="Slide Number Placeholder 5"/>
          <p:cNvSpPr>
            <a:spLocks noGrp="1"/>
          </p:cNvSpPr>
          <p:nvPr>
            <p:ph type="sldNum" sz="quarter" idx="12"/>
          </p:nvPr>
        </p:nvSpPr>
        <p:spPr/>
        <p:txBody>
          <a:bodyPr/>
          <a:lstStyle/>
          <a:p>
            <a:fld id="{96E05B36-BBC8-49B2-8E44-E3D025E32FF0}" type="slidenum">
              <a:rPr lang="nl-NL" smtClean="0"/>
              <a:t>30</a:t>
            </a:fld>
            <a:endParaRPr lang="nl-NL"/>
          </a:p>
        </p:txBody>
      </p:sp>
    </p:spTree>
    <p:extLst>
      <p:ext uri="{BB962C8B-B14F-4D97-AF65-F5344CB8AC3E}">
        <p14:creationId xmlns:p14="http://schemas.microsoft.com/office/powerpoint/2010/main" val="1148362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Axioms for consumer preference theory</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12"/>
          </p:nvPr>
        </p:nvSpPr>
        <p:spPr/>
        <p:txBody>
          <a:bodyPr/>
          <a:lstStyle/>
          <a:p>
            <a:fld id="{96E05B36-BBC8-49B2-8E44-E3D025E32FF0}" type="slidenum">
              <a:rPr lang="nl-NL" smtClean="0"/>
              <a:t>31</a:t>
            </a:fld>
            <a:endParaRPr lang="nl-NL"/>
          </a:p>
        </p:txBody>
      </p:sp>
    </p:spTree>
    <p:extLst>
      <p:ext uri="{BB962C8B-B14F-4D97-AF65-F5344CB8AC3E}">
        <p14:creationId xmlns:p14="http://schemas.microsoft.com/office/powerpoint/2010/main" val="33543912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function</a:t>
            </a:r>
            <a:endParaRPr lang="nl-NL" dirty="0"/>
          </a:p>
        </p:txBody>
      </p:sp>
      <p:sp>
        <p:nvSpPr>
          <p:cNvPr id="3" name="Content Placeholder 2"/>
          <p:cNvSpPr>
            <a:spLocks noGrp="1"/>
          </p:cNvSpPr>
          <p:nvPr>
            <p:ph idx="1"/>
          </p:nvPr>
        </p:nvSpPr>
        <p:spPr/>
        <p:txBody>
          <a:bodyPr>
            <a:normAutofit fontScale="92500"/>
          </a:bodyPr>
          <a:lstStyle/>
          <a:p>
            <a:r>
              <a:rPr lang="en-US" dirty="0" smtClean="0"/>
              <a:t>Preference for more consumption</a:t>
            </a:r>
          </a:p>
          <a:p>
            <a:r>
              <a:rPr lang="en-US" dirty="0" smtClean="0"/>
              <a:t>Preference for more consumption declines as more is consumed</a:t>
            </a:r>
          </a:p>
          <a:p>
            <a:r>
              <a:rPr lang="en-US" dirty="0" smtClean="0"/>
              <a:t>Preference ‘measured’ by a utility function such that:</a:t>
            </a:r>
          </a:p>
          <a:p>
            <a:pPr lvl="1"/>
            <a:r>
              <a:rPr lang="en-US" dirty="0" smtClean="0"/>
              <a:t>Individual makes (consumption) choices that maximize his utility</a:t>
            </a:r>
          </a:p>
          <a:p>
            <a:pPr lvl="1"/>
            <a:r>
              <a:rPr lang="en-US" dirty="0" smtClean="0"/>
              <a:t>Utility maximization ensures her chosen consumption is preferred over all other possibilities</a:t>
            </a:r>
            <a:endParaRPr lang="nl-NL" dirty="0"/>
          </a:p>
        </p:txBody>
      </p:sp>
      <p:sp>
        <p:nvSpPr>
          <p:cNvPr id="4" name="Slide Number Placeholder 3"/>
          <p:cNvSpPr>
            <a:spLocks noGrp="1"/>
          </p:cNvSpPr>
          <p:nvPr>
            <p:ph type="sldNum" sz="quarter" idx="12"/>
          </p:nvPr>
        </p:nvSpPr>
        <p:spPr/>
        <p:txBody>
          <a:bodyPr/>
          <a:lstStyle/>
          <a:p>
            <a:fld id="{96E05B36-BBC8-49B2-8E44-E3D025E32FF0}" type="slidenum">
              <a:rPr lang="nl-NL" smtClean="0"/>
              <a:t>32</a:t>
            </a:fld>
            <a:endParaRPr lang="nl-NL"/>
          </a:p>
        </p:txBody>
      </p:sp>
    </p:spTree>
    <p:extLst>
      <p:ext uri="{BB962C8B-B14F-4D97-AF65-F5344CB8AC3E}">
        <p14:creationId xmlns:p14="http://schemas.microsoft.com/office/powerpoint/2010/main" val="2521016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Utility function</a:t>
            </a:r>
            <a:endParaRPr lang="nl-NL"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2776"/>
            <a:ext cx="7467600" cy="5143500"/>
          </a:xfrm>
          <a:prstGeom prst="rect">
            <a:avLst/>
          </a:prstGeom>
        </p:spPr>
      </p:pic>
      <p:sp>
        <p:nvSpPr>
          <p:cNvPr id="3" name="Slide Number Placeholder 2"/>
          <p:cNvSpPr>
            <a:spLocks noGrp="1"/>
          </p:cNvSpPr>
          <p:nvPr>
            <p:ph type="sldNum" sz="quarter" idx="12"/>
          </p:nvPr>
        </p:nvSpPr>
        <p:spPr/>
        <p:txBody>
          <a:bodyPr/>
          <a:lstStyle/>
          <a:p>
            <a:fld id="{96E05B36-BBC8-49B2-8E44-E3D025E32FF0}" type="slidenum">
              <a:rPr lang="nl-NL" smtClean="0"/>
              <a:t>33</a:t>
            </a:fld>
            <a:endParaRPr lang="nl-NL"/>
          </a:p>
        </p:txBody>
      </p:sp>
    </p:spTree>
    <p:extLst>
      <p:ext uri="{BB962C8B-B14F-4D97-AF65-F5344CB8AC3E}">
        <p14:creationId xmlns:p14="http://schemas.microsoft.com/office/powerpoint/2010/main" val="2629966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2D</a:t>
            </a:r>
            <a:endParaRPr lang="nl-NL" dirty="0"/>
          </a:p>
        </p:txBody>
      </p:sp>
      <p:sp>
        <p:nvSpPr>
          <p:cNvPr id="3" name="Content Placeholder 2"/>
          <p:cNvSpPr>
            <a:spLocks noGrp="1"/>
          </p:cNvSpPr>
          <p:nvPr>
            <p:ph idx="1"/>
          </p:nvPr>
        </p:nvSpPr>
        <p:spPr/>
        <p:txBody>
          <a:bodyPr/>
          <a:lstStyle/>
          <a:p>
            <a:endParaRPr lang="nl-NL"/>
          </a:p>
        </p:txBody>
      </p:sp>
      <p:sp>
        <p:nvSpPr>
          <p:cNvPr id="4" name="Slide Number Placeholder 3"/>
          <p:cNvSpPr>
            <a:spLocks noGrp="1"/>
          </p:cNvSpPr>
          <p:nvPr>
            <p:ph type="sldNum" sz="quarter" idx="12"/>
          </p:nvPr>
        </p:nvSpPr>
        <p:spPr/>
        <p:txBody>
          <a:bodyPr/>
          <a:lstStyle/>
          <a:p>
            <a:fld id="{96E05B36-BBC8-49B2-8E44-E3D025E32FF0}" type="slidenum">
              <a:rPr lang="nl-NL" smtClean="0"/>
              <a:t>34</a:t>
            </a:fld>
            <a:endParaRPr lang="nl-NL"/>
          </a:p>
        </p:txBody>
      </p:sp>
    </p:spTree>
    <p:extLst>
      <p:ext uri="{BB962C8B-B14F-4D97-AF65-F5344CB8AC3E}">
        <p14:creationId xmlns:p14="http://schemas.microsoft.com/office/powerpoint/2010/main" val="39209609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40" y="1435939"/>
            <a:ext cx="7251927" cy="5429250"/>
          </a:xfrm>
          <a:prstGeom prst="rect">
            <a:avLst/>
          </a:prstGeom>
        </p:spPr>
      </p:pic>
      <p:sp>
        <p:nvSpPr>
          <p:cNvPr id="2" name="Title 1"/>
          <p:cNvSpPr>
            <a:spLocks noGrp="1"/>
          </p:cNvSpPr>
          <p:nvPr>
            <p:ph type="title"/>
          </p:nvPr>
        </p:nvSpPr>
        <p:spPr>
          <a:xfrm>
            <a:off x="107504" y="557808"/>
            <a:ext cx="9001000" cy="1143000"/>
          </a:xfrm>
        </p:spPr>
        <p:txBody>
          <a:bodyPr>
            <a:normAutofit fontScale="90000"/>
          </a:bodyPr>
          <a:lstStyle/>
          <a:p>
            <a:r>
              <a:rPr lang="en-US" dirty="0" smtClean="0"/>
              <a:t>Utility maximization is constrained by income: </a:t>
            </a:r>
            <a:r>
              <a:rPr lang="en-US" i="1" dirty="0" smtClean="0">
                <a:solidFill>
                  <a:srgbClr val="C00000"/>
                </a:solidFill>
              </a:rPr>
              <a:t>c</a:t>
            </a:r>
            <a:r>
              <a:rPr lang="en-US" i="1" baseline="-25000" dirty="0" smtClean="0">
                <a:solidFill>
                  <a:srgbClr val="C00000"/>
                </a:solidFill>
              </a:rPr>
              <a:t>1</a:t>
            </a:r>
            <a:r>
              <a:rPr lang="en-US" i="1" dirty="0" smtClean="0">
                <a:solidFill>
                  <a:srgbClr val="C00000"/>
                </a:solidFill>
              </a:rPr>
              <a:t> is available at price p</a:t>
            </a:r>
            <a:r>
              <a:rPr lang="en-US" i="1" baseline="-25000" dirty="0" smtClean="0">
                <a:solidFill>
                  <a:srgbClr val="C00000"/>
                </a:solidFill>
              </a:rPr>
              <a:t>1</a:t>
            </a:r>
            <a:r>
              <a:rPr lang="nl-NL" i="1" dirty="0" smtClean="0">
                <a:solidFill>
                  <a:srgbClr val="C00000"/>
                </a:solidFill>
              </a:rPr>
              <a:t> </a:t>
            </a:r>
            <a:r>
              <a:rPr lang="nl-NL" i="1" dirty="0" err="1" smtClean="0">
                <a:solidFill>
                  <a:srgbClr val="C00000"/>
                </a:solidFill>
              </a:rPr>
              <a:t>and</a:t>
            </a:r>
            <a:r>
              <a:rPr lang="nl-NL" i="1" dirty="0" smtClean="0">
                <a:solidFill>
                  <a:srgbClr val="C00000"/>
                </a:solidFill>
              </a:rPr>
              <a:t> </a:t>
            </a:r>
            <a:r>
              <a:rPr lang="en-US" i="1" dirty="0" smtClean="0">
                <a:solidFill>
                  <a:srgbClr val="C00000"/>
                </a:solidFill>
              </a:rPr>
              <a:t>c</a:t>
            </a:r>
            <a:r>
              <a:rPr lang="en-US" i="1" baseline="-25000" dirty="0">
                <a:solidFill>
                  <a:srgbClr val="C00000"/>
                </a:solidFill>
              </a:rPr>
              <a:t>2</a:t>
            </a:r>
            <a:r>
              <a:rPr lang="en-US" i="1" dirty="0" smtClean="0">
                <a:solidFill>
                  <a:srgbClr val="C00000"/>
                </a:solidFill>
              </a:rPr>
              <a:t> is available at price p</a:t>
            </a:r>
            <a:r>
              <a:rPr lang="en-US" i="1" baseline="-25000" dirty="0">
                <a:solidFill>
                  <a:srgbClr val="C00000"/>
                </a:solidFill>
              </a:rPr>
              <a:t>2</a:t>
            </a:r>
            <a:r>
              <a:rPr lang="nl-NL" i="1" dirty="0" smtClean="0">
                <a:solidFill>
                  <a:srgbClr val="C00000"/>
                </a:solidFill>
              </a:rPr>
              <a:t> </a:t>
            </a:r>
            <a:r>
              <a:rPr lang="nl-NL" i="1" baseline="-25000" dirty="0" smtClean="0">
                <a:solidFill>
                  <a:srgbClr val="C00000"/>
                </a:solidFill>
              </a:rPr>
              <a:t/>
            </a:r>
            <a:br>
              <a:rPr lang="nl-NL" i="1" baseline="-25000" dirty="0" smtClean="0">
                <a:solidFill>
                  <a:srgbClr val="C00000"/>
                </a:solidFill>
              </a:rPr>
            </a:br>
            <a:endParaRPr lang="nl-NL" dirty="0"/>
          </a:p>
        </p:txBody>
      </p:sp>
      <p:cxnSp>
        <p:nvCxnSpPr>
          <p:cNvPr id="32" name="Curved Connector 31"/>
          <p:cNvCxnSpPr/>
          <p:nvPr/>
        </p:nvCxnSpPr>
        <p:spPr>
          <a:xfrm flipV="1">
            <a:off x="4499992" y="2708920"/>
            <a:ext cx="576064" cy="45229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5076056" y="2524254"/>
                <a:ext cx="1912511" cy="369332"/>
              </a:xfrm>
              <a:prstGeom prst="rect">
                <a:avLst/>
              </a:prstGeom>
              <a:noFill/>
            </p:spPr>
            <p:txBody>
              <a:bodyPr wrap="none" rtlCol="0">
                <a:spAutoFit/>
              </a:bodyPr>
              <a:lstStyle/>
              <a:p>
                <a14:m>
                  <m:oMath xmlns:m="http://schemas.openxmlformats.org/officeDocument/2006/math">
                    <m:r>
                      <a:rPr lang="en-US" b="0" i="1" smtClean="0">
                        <a:latin typeface="Cambria Math"/>
                      </a:rPr>
                      <m:t>𝑈</m:t>
                    </m:r>
                    <m:d>
                      <m:dPr>
                        <m:ctrlPr>
                          <a:rPr lang="en-US" b="0" i="1" smtClean="0">
                            <a:latin typeface="Cambria Math"/>
                          </a:rPr>
                        </m:ctrlPr>
                      </m:dPr>
                      <m:e>
                        <m:sSub>
                          <m:sSubPr>
                            <m:ctrlPr>
                              <a:rPr lang="en-US" b="0" i="1" smtClean="0">
                                <a:latin typeface="Cambria Math"/>
                              </a:rPr>
                            </m:ctrlPr>
                          </m:sSubPr>
                          <m:e>
                            <m:r>
                              <a:rPr lang="en-US" b="0" i="1" smtClean="0">
                                <a:latin typeface="Cambria Math"/>
                              </a:rPr>
                              <m:t>𝑐</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2</m:t>
                            </m:r>
                          </m:sub>
                        </m:sSub>
                      </m:e>
                    </m:d>
                    <m:r>
                      <a:rPr lang="en-US" b="0" i="1" smtClean="0">
                        <a:latin typeface="Cambria Math"/>
                      </a:rPr>
                      <m:t>=7</m:t>
                    </m:r>
                  </m:oMath>
                </a14:m>
                <a:r>
                  <a:rPr lang="nl-NL" dirty="0" smtClean="0"/>
                  <a:t> utils</a:t>
                </a:r>
                <a:endParaRPr lang="nl-NL" dirty="0"/>
              </a:p>
            </p:txBody>
          </p:sp>
        </mc:Choice>
        <mc:Fallback xmlns="">
          <p:sp>
            <p:nvSpPr>
              <p:cNvPr id="34" name="TextBox 33"/>
              <p:cNvSpPr txBox="1">
                <a:spLocks noRot="1" noChangeAspect="1" noMove="1" noResize="1" noEditPoints="1" noAdjustHandles="1" noChangeArrowheads="1" noChangeShapeType="1" noTextEdit="1"/>
              </p:cNvSpPr>
              <p:nvPr/>
            </p:nvSpPr>
            <p:spPr>
              <a:xfrm>
                <a:off x="5076056" y="2524254"/>
                <a:ext cx="1912511" cy="369332"/>
              </a:xfrm>
              <a:prstGeom prst="rect">
                <a:avLst/>
              </a:prstGeom>
              <a:blipFill rotWithShape="1">
                <a:blip r:embed="rId3"/>
                <a:stretch>
                  <a:fillRect t="-8197" r="-2556" b="-24590"/>
                </a:stretch>
              </a:blipFill>
            </p:spPr>
            <p:txBody>
              <a:bodyPr/>
              <a:lstStyle/>
              <a:p>
                <a:r>
                  <a:rPr lang="nl-NL">
                    <a:noFill/>
                  </a:rPr>
                  <a:t> </a:t>
                </a:r>
              </a:p>
            </p:txBody>
          </p:sp>
        </mc:Fallback>
      </mc:AlternateContent>
      <p:sp>
        <p:nvSpPr>
          <p:cNvPr id="35" name="TextBox 34"/>
          <p:cNvSpPr txBox="1"/>
          <p:nvPr/>
        </p:nvSpPr>
        <p:spPr>
          <a:xfrm>
            <a:off x="5724128" y="6300609"/>
            <a:ext cx="1512168" cy="584775"/>
          </a:xfrm>
          <a:prstGeom prst="rect">
            <a:avLst/>
          </a:prstGeom>
          <a:noFill/>
        </p:spPr>
        <p:txBody>
          <a:bodyPr wrap="square" rtlCol="0">
            <a:spAutoFit/>
          </a:bodyPr>
          <a:lstStyle/>
          <a:p>
            <a:r>
              <a:rPr lang="en-US" sz="3200" i="1" dirty="0" smtClean="0">
                <a:solidFill>
                  <a:srgbClr val="C00000"/>
                </a:solidFill>
              </a:rPr>
              <a:t>c</a:t>
            </a:r>
            <a:r>
              <a:rPr lang="en-US" sz="3200" i="1" baseline="-25000" dirty="0" smtClean="0">
                <a:solidFill>
                  <a:srgbClr val="C00000"/>
                </a:solidFill>
              </a:rPr>
              <a:t>1</a:t>
            </a:r>
            <a:endParaRPr lang="nl-NL" sz="3200" i="1" baseline="-25000" dirty="0">
              <a:solidFill>
                <a:srgbClr val="C00000"/>
              </a:solidFill>
            </a:endParaRPr>
          </a:p>
        </p:txBody>
      </p:sp>
      <p:sp>
        <p:nvSpPr>
          <p:cNvPr id="36" name="TextBox 35"/>
          <p:cNvSpPr txBox="1"/>
          <p:nvPr/>
        </p:nvSpPr>
        <p:spPr>
          <a:xfrm rot="16200000">
            <a:off x="291880" y="1804465"/>
            <a:ext cx="1512168" cy="584775"/>
          </a:xfrm>
          <a:prstGeom prst="rect">
            <a:avLst/>
          </a:prstGeom>
          <a:noFill/>
        </p:spPr>
        <p:txBody>
          <a:bodyPr wrap="square" rtlCol="0">
            <a:spAutoFit/>
          </a:bodyPr>
          <a:lstStyle/>
          <a:p>
            <a:r>
              <a:rPr lang="en-US" sz="3200" i="1" dirty="0" smtClean="0">
                <a:solidFill>
                  <a:srgbClr val="C00000"/>
                </a:solidFill>
              </a:rPr>
              <a:t>c</a:t>
            </a:r>
            <a:r>
              <a:rPr lang="en-US" sz="3200" i="1" baseline="-25000" dirty="0">
                <a:solidFill>
                  <a:srgbClr val="C00000"/>
                </a:solidFill>
              </a:rPr>
              <a:t>2</a:t>
            </a:r>
            <a:endParaRPr lang="nl-NL" sz="3200" i="1" baseline="-25000" dirty="0">
              <a:solidFill>
                <a:srgbClr val="C00000"/>
              </a:solidFill>
            </a:endParaRPr>
          </a:p>
        </p:txBody>
      </p:sp>
      <p:grpSp>
        <p:nvGrpSpPr>
          <p:cNvPr id="40" name="Group 39"/>
          <p:cNvGrpSpPr/>
          <p:nvPr/>
        </p:nvGrpSpPr>
        <p:grpSpPr>
          <a:xfrm>
            <a:off x="1593669" y="3161211"/>
            <a:ext cx="3471103" cy="3076101"/>
            <a:chOff x="1593669" y="3161211"/>
            <a:chExt cx="3471103" cy="3076101"/>
          </a:xfrm>
        </p:grpSpPr>
        <p:cxnSp>
          <p:nvCxnSpPr>
            <p:cNvPr id="18" name="Straight Connector 17"/>
            <p:cNvCxnSpPr/>
            <p:nvPr/>
          </p:nvCxnSpPr>
          <p:spPr>
            <a:xfrm>
              <a:off x="1593669" y="3161211"/>
              <a:ext cx="1364135" cy="307610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195736" y="4529364"/>
              <a:ext cx="72008" cy="12377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7" name="Curved Connector 36"/>
            <p:cNvCxnSpPr/>
            <p:nvPr/>
          </p:nvCxnSpPr>
          <p:spPr>
            <a:xfrm flipV="1">
              <a:off x="2699792" y="5373216"/>
              <a:ext cx="432048" cy="28803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a:off x="3191759" y="5141369"/>
                  <a:ext cx="18730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sSub>
                              <m:sSubPr>
                                <m:ctrlPr>
                                  <a:rPr lang="en-US" b="0" i="1" smtClean="0">
                                    <a:latin typeface="Cambria Math"/>
                                  </a:rPr>
                                </m:ctrlPr>
                              </m:sSubPr>
                              <m:e>
                                <m:r>
                                  <a:rPr lang="en-US" b="0" i="1" smtClean="0">
                                    <a:latin typeface="Cambria Math"/>
                                  </a:rPr>
                                  <m:t>𝑝</m:t>
                                </m:r>
                              </m:e>
                              <m:sub>
                                <m:r>
                                  <a:rPr lang="en-US" b="0" i="1" smtClean="0">
                                    <a:latin typeface="Cambria Math"/>
                                  </a:rPr>
                                  <m:t>1</m:t>
                                </m:r>
                              </m:sub>
                            </m:sSub>
                            <m:r>
                              <a:rPr lang="en-US" b="0" i="1" smtClean="0">
                                <a:latin typeface="Cambria Math"/>
                              </a:rPr>
                              <m:t>𝑐</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𝑝</m:t>
                            </m:r>
                          </m:e>
                          <m:sub>
                            <m:r>
                              <a:rPr lang="en-US" b="0" i="1" smtClean="0">
                                <a:latin typeface="Cambria Math"/>
                              </a:rPr>
                              <m:t>2</m:t>
                            </m:r>
                          </m:sub>
                        </m:sSub>
                        <m:sSub>
                          <m:sSubPr>
                            <m:ctrlPr>
                              <a:rPr lang="en-US" b="0" i="1" smtClean="0">
                                <a:latin typeface="Cambria Math"/>
                              </a:rPr>
                            </m:ctrlPr>
                          </m:sSubPr>
                          <m:e>
                            <m:r>
                              <a:rPr lang="en-US" b="0" i="1" smtClean="0">
                                <a:latin typeface="Cambria Math"/>
                              </a:rPr>
                              <m:t>𝑐</m:t>
                            </m:r>
                          </m:e>
                          <m:sub>
                            <m:r>
                              <a:rPr lang="en-US" b="0" i="1" smtClean="0">
                                <a:latin typeface="Cambria Math"/>
                              </a:rPr>
                              <m:t>2</m:t>
                            </m:r>
                          </m:sub>
                        </m:sSub>
                        <m:r>
                          <a:rPr lang="en-US" b="0" i="1" smtClean="0">
                            <a:latin typeface="Cambria Math"/>
                          </a:rPr>
                          <m:t>=</m:t>
                        </m:r>
                        <m:r>
                          <a:rPr lang="en-US" b="0" i="1" smtClean="0">
                            <a:latin typeface="Cambria Math"/>
                          </a:rPr>
                          <m:t>𝑀</m:t>
                        </m:r>
                      </m:oMath>
                    </m:oMathPara>
                  </a14:m>
                  <a:endParaRPr lang="nl-NL" dirty="0"/>
                </a:p>
              </p:txBody>
            </p:sp>
          </mc:Choice>
          <mc:Fallback xmlns="">
            <p:sp>
              <p:nvSpPr>
                <p:cNvPr id="39" name="TextBox 38"/>
                <p:cNvSpPr txBox="1">
                  <a:spLocks noRot="1" noChangeAspect="1" noMove="1" noResize="1" noEditPoints="1" noAdjustHandles="1" noChangeArrowheads="1" noChangeShapeType="1" noTextEdit="1"/>
                </p:cNvSpPr>
                <p:nvPr/>
              </p:nvSpPr>
              <p:spPr>
                <a:xfrm>
                  <a:off x="3191759" y="5141369"/>
                  <a:ext cx="1873013" cy="369332"/>
                </a:xfrm>
                <a:prstGeom prst="rect">
                  <a:avLst/>
                </a:prstGeom>
                <a:blipFill rotWithShape="1">
                  <a:blip r:embed="rId4"/>
                  <a:stretch>
                    <a:fillRect b="-4918"/>
                  </a:stretch>
                </a:blipFill>
              </p:spPr>
              <p:txBody>
                <a:bodyPr/>
                <a:lstStyle/>
                <a:p>
                  <a:r>
                    <a:rPr lang="nl-NL">
                      <a:noFill/>
                    </a:rPr>
                    <a:t> </a:t>
                  </a:r>
                </a:p>
              </p:txBody>
            </p:sp>
          </mc:Fallback>
        </mc:AlternateContent>
      </p:grpSp>
      <p:grpSp>
        <p:nvGrpSpPr>
          <p:cNvPr id="41" name="Group 40"/>
          <p:cNvGrpSpPr/>
          <p:nvPr/>
        </p:nvGrpSpPr>
        <p:grpSpPr>
          <a:xfrm>
            <a:off x="1907704" y="1844824"/>
            <a:ext cx="4262954" cy="4392488"/>
            <a:chOff x="1423527" y="2958250"/>
            <a:chExt cx="4262954" cy="4392488"/>
          </a:xfrm>
        </p:grpSpPr>
        <p:cxnSp>
          <p:nvCxnSpPr>
            <p:cNvPr id="42" name="Straight Connector 41"/>
            <p:cNvCxnSpPr/>
            <p:nvPr/>
          </p:nvCxnSpPr>
          <p:spPr>
            <a:xfrm>
              <a:off x="1423527" y="2958250"/>
              <a:ext cx="2160240" cy="43924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195736" y="4529364"/>
              <a:ext cx="72008" cy="12377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4" name="Curved Connector 43"/>
            <p:cNvCxnSpPr/>
            <p:nvPr/>
          </p:nvCxnSpPr>
          <p:spPr>
            <a:xfrm flipV="1">
              <a:off x="2699792" y="5373216"/>
              <a:ext cx="432048" cy="28803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191759" y="5141369"/>
                  <a:ext cx="24947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sSub>
                              <m:sSubPr>
                                <m:ctrlPr>
                                  <a:rPr lang="en-US" b="0" i="1" smtClean="0">
                                    <a:latin typeface="Cambria Math"/>
                                  </a:rPr>
                                </m:ctrlPr>
                              </m:sSubPr>
                              <m:e>
                                <m:r>
                                  <a:rPr lang="en-US" b="0" i="1" smtClean="0">
                                    <a:latin typeface="Cambria Math"/>
                                  </a:rPr>
                                  <m:t>𝑝</m:t>
                                </m:r>
                              </m:e>
                              <m:sub>
                                <m:r>
                                  <a:rPr lang="en-US" b="0" i="1" smtClean="0">
                                    <a:latin typeface="Cambria Math"/>
                                  </a:rPr>
                                  <m:t>1</m:t>
                                </m:r>
                              </m:sub>
                            </m:sSub>
                            <m:r>
                              <a:rPr lang="en-US" b="0" i="1" smtClean="0">
                                <a:latin typeface="Cambria Math"/>
                              </a:rPr>
                              <m:t>𝑐</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𝑝</m:t>
                            </m:r>
                          </m:e>
                          <m:sub>
                            <m:r>
                              <a:rPr lang="en-US" b="0" i="1" smtClean="0">
                                <a:latin typeface="Cambria Math"/>
                              </a:rPr>
                              <m:t>2</m:t>
                            </m:r>
                          </m:sub>
                        </m:sSub>
                        <m:sSub>
                          <m:sSubPr>
                            <m:ctrlPr>
                              <a:rPr lang="en-US" b="0" i="1" smtClean="0">
                                <a:latin typeface="Cambria Math"/>
                              </a:rPr>
                            </m:ctrlPr>
                          </m:sSubPr>
                          <m:e>
                            <m:r>
                              <a:rPr lang="en-US" b="0" i="1" smtClean="0">
                                <a:latin typeface="Cambria Math"/>
                              </a:rPr>
                              <m:t>𝑐</m:t>
                            </m:r>
                          </m:e>
                          <m:sub>
                            <m:r>
                              <a:rPr lang="en-US" b="0" i="1" smtClean="0">
                                <a:latin typeface="Cambria Math"/>
                              </a:rPr>
                              <m:t>2</m:t>
                            </m:r>
                          </m:sub>
                        </m:sSub>
                        <m:r>
                          <a:rPr lang="en-US" b="0" i="1" smtClean="0">
                            <a:latin typeface="Cambria Math"/>
                          </a:rPr>
                          <m:t>=</m:t>
                        </m:r>
                        <m:r>
                          <a:rPr lang="en-US" b="0" i="1" smtClean="0">
                            <a:latin typeface="Cambria Math"/>
                          </a:rPr>
                          <m:t>𝑀</m:t>
                        </m:r>
                        <m:r>
                          <a:rPr lang="en-US" b="0" i="1" smtClean="0">
                            <a:latin typeface="Cambria Math"/>
                          </a:rPr>
                          <m:t>+∆</m:t>
                        </m:r>
                        <m:r>
                          <a:rPr lang="en-US" b="0" i="1" smtClean="0">
                            <a:latin typeface="Cambria Math"/>
                            <a:ea typeface="Cambria Math"/>
                          </a:rPr>
                          <m:t>𝑀</m:t>
                        </m:r>
                      </m:oMath>
                    </m:oMathPara>
                  </a14:m>
                  <a:endParaRPr lang="nl-NL" dirty="0"/>
                </a:p>
              </p:txBody>
            </p:sp>
          </mc:Choice>
          <mc:Fallback xmlns="">
            <p:sp>
              <p:nvSpPr>
                <p:cNvPr id="45" name="TextBox 44"/>
                <p:cNvSpPr txBox="1">
                  <a:spLocks noRot="1" noChangeAspect="1" noMove="1" noResize="1" noEditPoints="1" noAdjustHandles="1" noChangeArrowheads="1" noChangeShapeType="1" noTextEdit="1"/>
                </p:cNvSpPr>
                <p:nvPr/>
              </p:nvSpPr>
              <p:spPr>
                <a:xfrm>
                  <a:off x="3191759" y="5141369"/>
                  <a:ext cx="2494722" cy="369332"/>
                </a:xfrm>
                <a:prstGeom prst="rect">
                  <a:avLst/>
                </a:prstGeom>
                <a:blipFill rotWithShape="1">
                  <a:blip r:embed="rId5"/>
                  <a:stretch>
                    <a:fillRect b="-6667"/>
                  </a:stretch>
                </a:blipFill>
              </p:spPr>
              <p:txBody>
                <a:bodyPr/>
                <a:lstStyle/>
                <a:p>
                  <a:r>
                    <a:rPr lang="nl-NL">
                      <a:noFill/>
                    </a:rPr>
                    <a:t> </a:t>
                  </a:r>
                </a:p>
              </p:txBody>
            </p:sp>
          </mc:Fallback>
        </mc:AlternateContent>
      </p:grpSp>
      <mc:AlternateContent xmlns:mc="http://schemas.openxmlformats.org/markup-compatibility/2006" xmlns:a14="http://schemas.microsoft.com/office/drawing/2010/main">
        <mc:Choice Requires="a14">
          <p:sp>
            <p:nvSpPr>
              <p:cNvPr id="48" name="Rectangle 47"/>
              <p:cNvSpPr/>
              <p:nvPr/>
            </p:nvSpPr>
            <p:spPr>
              <a:xfrm>
                <a:off x="2183625" y="4329929"/>
                <a:ext cx="11087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a:rPr>
                          </m:ctrlPr>
                        </m:sSupPr>
                        <m:e>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1</m:t>
                              </m:r>
                            </m:sub>
                          </m:sSub>
                        </m:e>
                        <m:sup>
                          <m:r>
                            <a:rPr lang="en-US" b="0" i="1" smtClean="0">
                              <a:latin typeface="Cambria Math"/>
                            </a:rPr>
                            <m:t>∗</m:t>
                          </m:r>
                        </m:sup>
                      </m:sSup>
                      <m:r>
                        <a:rPr lang="en-US" b="0" i="1" smtClean="0">
                          <a:latin typeface="Cambria Math"/>
                        </a:rPr>
                        <m:t>,</m:t>
                      </m:r>
                      <m:sSup>
                        <m:sSupPr>
                          <m:ctrlPr>
                            <a:rPr lang="en-US" b="0" i="1" smtClean="0">
                              <a:latin typeface="Cambria Math"/>
                            </a:rPr>
                          </m:ctrlPr>
                        </m:sSupPr>
                        <m:e>
                          <m:sSub>
                            <m:sSubPr>
                              <m:ctrlPr>
                                <a:rPr lang="en-US" b="0" i="1" smtClean="0">
                                  <a:latin typeface="Cambria Math"/>
                                </a:rPr>
                              </m:ctrlPr>
                            </m:sSubPr>
                            <m:e>
                              <m:r>
                                <a:rPr lang="en-US" b="0" i="1" smtClean="0">
                                  <a:latin typeface="Cambria Math"/>
                                </a:rPr>
                                <m:t>𝑐</m:t>
                              </m:r>
                            </m:e>
                            <m:sub>
                              <m:r>
                                <a:rPr lang="en-US" b="0" i="1" smtClean="0">
                                  <a:latin typeface="Cambria Math"/>
                                </a:rPr>
                                <m:t>2</m:t>
                              </m:r>
                            </m:sub>
                          </m:sSub>
                        </m:e>
                        <m:sup>
                          <m:r>
                            <a:rPr lang="en-US" b="0" i="1" smtClean="0">
                              <a:latin typeface="Cambria Math"/>
                            </a:rPr>
                            <m:t>∗</m:t>
                          </m:r>
                        </m:sup>
                      </m:sSup>
                      <m:r>
                        <a:rPr lang="en-US" b="0" i="1" smtClean="0">
                          <a:latin typeface="Cambria Math"/>
                        </a:rPr>
                        <m:t>)</m:t>
                      </m:r>
                    </m:oMath>
                  </m:oMathPara>
                </a14:m>
                <a:endParaRPr lang="nl-NL" dirty="0"/>
              </a:p>
            </p:txBody>
          </p:sp>
        </mc:Choice>
        <mc:Fallback xmlns="">
          <p:sp>
            <p:nvSpPr>
              <p:cNvPr id="48" name="Rectangle 47"/>
              <p:cNvSpPr>
                <a:spLocks noRot="1" noChangeAspect="1" noMove="1" noResize="1" noEditPoints="1" noAdjustHandles="1" noChangeArrowheads="1" noChangeShapeType="1" noTextEdit="1"/>
              </p:cNvSpPr>
              <p:nvPr/>
            </p:nvSpPr>
            <p:spPr>
              <a:xfrm>
                <a:off x="2183625" y="4329929"/>
                <a:ext cx="1108765" cy="369332"/>
              </a:xfrm>
              <a:prstGeom prst="rect">
                <a:avLst/>
              </a:prstGeom>
              <a:blipFill rotWithShape="1">
                <a:blip r:embed="rId6"/>
                <a:stretch>
                  <a:fillRect b="-11475"/>
                </a:stretch>
              </a:blipFill>
            </p:spPr>
            <p:txBody>
              <a:bodyPr/>
              <a:lstStyle/>
              <a:p>
                <a:r>
                  <a:rPr lang="nl-NL">
                    <a:noFill/>
                  </a:rPr>
                  <a:t> </a:t>
                </a:r>
              </a:p>
            </p:txBody>
          </p:sp>
        </mc:Fallback>
      </mc:AlternateContent>
      <p:sp>
        <p:nvSpPr>
          <p:cNvPr id="49" name="TextBox 48"/>
          <p:cNvSpPr txBox="1"/>
          <p:nvPr/>
        </p:nvSpPr>
        <p:spPr>
          <a:xfrm>
            <a:off x="3858638" y="4363157"/>
            <a:ext cx="2412268" cy="369332"/>
          </a:xfrm>
          <a:prstGeom prst="rect">
            <a:avLst/>
          </a:prstGeom>
          <a:noFill/>
        </p:spPr>
        <p:txBody>
          <a:bodyPr wrap="square" rtlCol="0">
            <a:spAutoFit/>
          </a:bodyPr>
          <a:lstStyle/>
          <a:p>
            <a:r>
              <a:rPr lang="en-US" dirty="0" smtClean="0">
                <a:solidFill>
                  <a:srgbClr val="00B0F0"/>
                </a:solidFill>
              </a:rPr>
              <a:t>(household budget)</a:t>
            </a:r>
            <a:endParaRPr lang="nl-NL" dirty="0">
              <a:solidFill>
                <a:srgbClr val="00B0F0"/>
              </a:solidFill>
            </a:endParaRPr>
          </a:p>
        </p:txBody>
      </p:sp>
      <p:sp>
        <p:nvSpPr>
          <p:cNvPr id="3" name="Slide Number Placeholder 2"/>
          <p:cNvSpPr>
            <a:spLocks noGrp="1"/>
          </p:cNvSpPr>
          <p:nvPr>
            <p:ph type="sldNum" sz="quarter" idx="12"/>
          </p:nvPr>
        </p:nvSpPr>
        <p:spPr/>
        <p:txBody>
          <a:bodyPr/>
          <a:lstStyle/>
          <a:p>
            <a:fld id="{96E05B36-BBC8-49B2-8E44-E3D025E32FF0}" type="slidenum">
              <a:rPr lang="nl-NL" smtClean="0"/>
              <a:t>35</a:t>
            </a:fld>
            <a:endParaRPr lang="nl-NL"/>
          </a:p>
        </p:txBody>
      </p:sp>
    </p:spTree>
    <p:extLst>
      <p:ext uri="{BB962C8B-B14F-4D97-AF65-F5344CB8AC3E}">
        <p14:creationId xmlns:p14="http://schemas.microsoft.com/office/powerpoint/2010/main" val="161707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income, M, earned?</a:t>
            </a:r>
            <a:endParaRPr lang="nl-NL" dirty="0"/>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457200" y="1600200"/>
                <a:ext cx="8229600" cy="4925144"/>
              </a:xfrm>
            </p:spPr>
            <p:txBody>
              <a:bodyPr>
                <a:normAutofit fontScale="92500"/>
              </a:bodyPr>
              <a:lstStyle/>
              <a:p>
                <a:r>
                  <a:rPr lang="en-US" dirty="0" smtClean="0"/>
                  <a:t>Wage (</a:t>
                </a:r>
                <a14:m>
                  <m:oMath xmlns:m="http://schemas.openxmlformats.org/officeDocument/2006/math">
                    <m:r>
                      <a:rPr lang="en-US" b="0" i="1" smtClean="0">
                        <a:latin typeface="Cambria Math"/>
                      </a:rPr>
                      <m:t>𝑤</m:t>
                    </m:r>
                  </m:oMath>
                </a14:m>
                <a:r>
                  <a:rPr lang="en-US" dirty="0" smtClean="0"/>
                  <a:t>)</a:t>
                </a:r>
              </a:p>
              <a:p>
                <a:pPr lvl="1"/>
                <a:r>
                  <a:rPr lang="en-US" dirty="0" smtClean="0"/>
                  <a:t>Labor participation in some production activity</a:t>
                </a:r>
              </a:p>
              <a:p>
                <a:r>
                  <a:rPr lang="en-US" dirty="0" smtClean="0"/>
                  <a:t>Returns on investments (</a:t>
                </a:r>
                <a14:m>
                  <m:oMath xmlns:m="http://schemas.openxmlformats.org/officeDocument/2006/math">
                    <m:r>
                      <a:rPr lang="en-US" b="0" i="1" smtClean="0">
                        <a:latin typeface="Cambria Math"/>
                      </a:rPr>
                      <m:t>𝑟</m:t>
                    </m:r>
                  </m:oMath>
                </a14:m>
                <a:r>
                  <a:rPr lang="en-US" dirty="0" smtClean="0"/>
                  <a:t>)</a:t>
                </a:r>
              </a:p>
              <a:p>
                <a:pPr lvl="1"/>
                <a:r>
                  <a:rPr lang="en-US" dirty="0" smtClean="0"/>
                  <a:t>Capital participation in some production activity</a:t>
                </a:r>
              </a:p>
              <a:p>
                <a:r>
                  <a:rPr lang="en-US" dirty="0" smtClean="0"/>
                  <a:t>Production activity: input of labor</a:t>
                </a:r>
                <a:r>
                  <a:rPr lang="en-US" b="0" dirty="0" smtClean="0">
                    <a:ea typeface="Cambria Math"/>
                  </a:rPr>
                  <a:t> </a:t>
                </a:r>
                <a14:m>
                  <m:oMath xmlns:m="http://schemas.openxmlformats.org/officeDocument/2006/math">
                    <m:r>
                      <a:rPr lang="en-US" b="0" i="1" smtClean="0">
                        <a:latin typeface="Cambria Math"/>
                        <a:ea typeface="Cambria Math"/>
                      </a:rPr>
                      <m:t>ℓ</m:t>
                    </m:r>
                  </m:oMath>
                </a14:m>
                <a:r>
                  <a:rPr lang="en-US" dirty="0" smtClean="0"/>
                  <a:t> and capital </a:t>
                </a:r>
                <a14:m>
                  <m:oMath xmlns:m="http://schemas.openxmlformats.org/officeDocument/2006/math">
                    <m:r>
                      <a:rPr lang="en-US" b="0" i="1" smtClean="0">
                        <a:latin typeface="Cambria Math"/>
                        <a:ea typeface="Cambria Math"/>
                      </a:rPr>
                      <m:t>𝑘</m:t>
                    </m:r>
                    <m:r>
                      <a:rPr lang="en-US" b="0" i="1" smtClean="0">
                        <a:latin typeface="Cambria Math"/>
                        <a:ea typeface="Cambria Math"/>
                      </a:rPr>
                      <m:t> </m:t>
                    </m:r>
                  </m:oMath>
                </a14:m>
                <a:r>
                  <a:rPr lang="en-US" dirty="0" smtClean="0"/>
                  <a:t>produces (outputs) a good</a:t>
                </a:r>
                <a:r>
                  <a:rPr lang="en-US" b="0" dirty="0" smtClean="0"/>
                  <a:t> </a:t>
                </a:r>
                <a14:m>
                  <m:oMath xmlns:m="http://schemas.openxmlformats.org/officeDocument/2006/math">
                    <m:r>
                      <a:rPr lang="en-US" b="0" i="1" smtClean="0">
                        <a:latin typeface="Cambria Math"/>
                      </a:rPr>
                      <m:t>𝑦</m:t>
                    </m:r>
                  </m:oMath>
                </a14:m>
                <a:endParaRPr lang="en-US" dirty="0" smtClean="0"/>
              </a:p>
              <a:p>
                <a:pPr lvl="1"/>
                <a:r>
                  <a:rPr lang="en-US" dirty="0" smtClean="0"/>
                  <a:t>Wage and return on investments depend on the value of good produced</a:t>
                </a:r>
              </a:p>
              <a:p>
                <a:pPr lvl="1"/>
                <a:r>
                  <a:rPr lang="en-US" dirty="0" smtClean="0"/>
                  <a:t>Production function, </a:t>
                </a:r>
                <a14:m>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𝑓</m:t>
                    </m:r>
                    <m:r>
                      <a:rPr lang="en-US" b="0" i="1" smtClean="0">
                        <a:latin typeface="Cambria Math"/>
                      </a:rPr>
                      <m:t>(ℓ,</m:t>
                    </m:r>
                    <m:r>
                      <a:rPr lang="en-US" b="0" i="1" smtClean="0">
                        <a:latin typeface="Cambria Math"/>
                        <a:ea typeface="Cambria Math"/>
                      </a:rPr>
                      <m:t>𝑘</m:t>
                    </m:r>
                    <m:r>
                      <a:rPr lang="en-US" b="0" i="1" smtClean="0">
                        <a:latin typeface="Cambria Math"/>
                      </a:rPr>
                      <m:t>)</m:t>
                    </m:r>
                  </m:oMath>
                </a14:m>
                <a:r>
                  <a:rPr lang="en-US" dirty="0" smtClean="0"/>
                  <a:t>: amount of good (</a:t>
                </a:r>
                <a14:m>
                  <m:oMath xmlns:m="http://schemas.openxmlformats.org/officeDocument/2006/math">
                    <m:r>
                      <a:rPr lang="en-US" b="0" i="1" smtClean="0">
                        <a:latin typeface="Cambria Math"/>
                      </a:rPr>
                      <m:t>𝑦</m:t>
                    </m:r>
                  </m:oMath>
                </a14:m>
                <a:r>
                  <a:rPr lang="en-US" dirty="0" smtClean="0"/>
                  <a:t>) produced as a function of capital </a:t>
                </a:r>
                <a14:m>
                  <m:oMath xmlns:m="http://schemas.openxmlformats.org/officeDocument/2006/math">
                    <m:r>
                      <a:rPr lang="en-US" b="0" i="1" smtClean="0">
                        <a:latin typeface="Cambria Math"/>
                        <a:ea typeface="Cambria Math"/>
                      </a:rPr>
                      <m:t>𝑘</m:t>
                    </m:r>
                    <m:r>
                      <a:rPr lang="en-US" b="0" i="1" smtClean="0">
                        <a:latin typeface="Cambria Math"/>
                        <a:ea typeface="Cambria Math"/>
                      </a:rPr>
                      <m:t> </m:t>
                    </m:r>
                  </m:oMath>
                </a14:m>
                <a:r>
                  <a:rPr lang="en-US" dirty="0" smtClean="0"/>
                  <a:t>and labor </a:t>
                </a:r>
                <a14:m>
                  <m:oMath xmlns:m="http://schemas.openxmlformats.org/officeDocument/2006/math">
                    <m:r>
                      <a:rPr lang="en-US" b="0" i="1" smtClean="0">
                        <a:latin typeface="Cambria Math"/>
                        <a:ea typeface="Cambria Math"/>
                      </a:rPr>
                      <m:t>ℓ </m:t>
                    </m:r>
                  </m:oMath>
                </a14:m>
                <a:r>
                  <a:rPr lang="en-US" dirty="0" smtClean="0"/>
                  <a:t>input</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457200" y="1600200"/>
                <a:ext cx="8229600" cy="4925144"/>
              </a:xfrm>
              <a:blipFill rotWithShape="1">
                <a:blip r:embed="rId2"/>
                <a:stretch>
                  <a:fillRect l="-1481" t="-1487" r="-1111" b="-620"/>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36</a:t>
            </a:fld>
            <a:endParaRPr lang="nl-NL"/>
          </a:p>
        </p:txBody>
      </p:sp>
    </p:spTree>
    <p:extLst>
      <p:ext uri="{BB962C8B-B14F-4D97-AF65-F5344CB8AC3E}">
        <p14:creationId xmlns:p14="http://schemas.microsoft.com/office/powerpoint/2010/main" val="1173780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CIE4400_2013\Week4\Prod2D.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823" y="1143568"/>
            <a:ext cx="7632848" cy="5714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A production function: producing beer or </a:t>
            </a:r>
            <a:r>
              <a:rPr lang="en-US" dirty="0" err="1" smtClean="0"/>
              <a:t>bitterballen</a:t>
            </a:r>
            <a:endParaRPr lang="nl-NL" dirty="0"/>
          </a:p>
        </p:txBody>
      </p:sp>
      <p:cxnSp>
        <p:nvCxnSpPr>
          <p:cNvPr id="5" name="Curved Connector 4"/>
          <p:cNvCxnSpPr>
            <a:endCxn id="6" idx="1"/>
          </p:cNvCxnSpPr>
          <p:nvPr/>
        </p:nvCxnSpPr>
        <p:spPr>
          <a:xfrm flipV="1">
            <a:off x="4716016" y="2944265"/>
            <a:ext cx="432048" cy="185590"/>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5148064" y="2759599"/>
                <a:ext cx="21032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d>
                        <m:dPr>
                          <m:ctrlPr>
                            <a:rPr lang="en-US" b="0" i="1" smtClean="0">
                              <a:latin typeface="Cambria Math"/>
                            </a:rPr>
                          </m:ctrlPr>
                        </m:dPr>
                        <m:e>
                          <m:r>
                            <a:rPr lang="en-US" b="0" i="1" smtClean="0">
                              <a:latin typeface="Cambria Math"/>
                              <a:ea typeface="Cambria Math"/>
                            </a:rPr>
                            <m:t>ℓ</m:t>
                          </m:r>
                          <m:r>
                            <a:rPr lang="en-US" b="0" i="1" smtClean="0">
                              <a:latin typeface="Cambria Math"/>
                            </a:rPr>
                            <m:t>,</m:t>
                          </m:r>
                          <m:r>
                            <a:rPr lang="en-US" b="0" i="1" smtClean="0">
                              <a:latin typeface="Cambria Math"/>
                            </a:rPr>
                            <m:t>𝑘</m:t>
                          </m:r>
                        </m:e>
                      </m:d>
                      <m:r>
                        <a:rPr lang="en-US" b="0" i="1" smtClean="0">
                          <a:latin typeface="Cambria Math"/>
                        </a:rPr>
                        <m:t>=0.6 </m:t>
                      </m:r>
                      <m:r>
                        <a:rPr lang="en-US" b="0" i="1" smtClean="0">
                          <a:latin typeface="Cambria Math"/>
                        </a:rPr>
                        <m:t>𝑢𝑛𝑖𝑡𝑠</m:t>
                      </m:r>
                    </m:oMath>
                  </m:oMathPara>
                </a14:m>
                <a:endParaRPr lang="nl-NL" dirty="0"/>
              </a:p>
            </p:txBody>
          </p:sp>
        </mc:Choice>
        <mc:Fallback xmlns="">
          <p:sp>
            <p:nvSpPr>
              <p:cNvPr id="6" name="TextBox 5"/>
              <p:cNvSpPr txBox="1">
                <a:spLocks noRot="1" noChangeAspect="1" noMove="1" noResize="1" noEditPoints="1" noAdjustHandles="1" noChangeArrowheads="1" noChangeShapeType="1" noTextEdit="1"/>
              </p:cNvSpPr>
              <p:nvPr/>
            </p:nvSpPr>
            <p:spPr>
              <a:xfrm>
                <a:off x="5148064" y="2759599"/>
                <a:ext cx="2103268" cy="369332"/>
              </a:xfrm>
              <a:prstGeom prst="rect">
                <a:avLst/>
              </a:prstGeom>
              <a:blipFill rotWithShape="1">
                <a:blip r:embed="rId3"/>
                <a:stretch>
                  <a:fillRect b="-1333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652120" y="6488668"/>
                <a:ext cx="3577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ℓ</m:t>
                      </m:r>
                    </m:oMath>
                  </m:oMathPara>
                </a14:m>
                <a:endParaRPr lang="nl-NL" dirty="0"/>
              </a:p>
            </p:txBody>
          </p:sp>
        </mc:Choice>
        <mc:Fallback xmlns="">
          <p:sp>
            <p:nvSpPr>
              <p:cNvPr id="7" name="Rectangle 6"/>
              <p:cNvSpPr>
                <a:spLocks noRot="1" noChangeAspect="1" noMove="1" noResize="1" noEditPoints="1" noAdjustHandles="1" noChangeArrowheads="1" noChangeShapeType="1" noTextEdit="1"/>
              </p:cNvSpPr>
              <p:nvPr/>
            </p:nvSpPr>
            <p:spPr>
              <a:xfrm>
                <a:off x="5652120" y="6488668"/>
                <a:ext cx="357790" cy="369332"/>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rot="16200000">
                <a:off x="1260436" y="2758798"/>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𝑘</m:t>
                      </m:r>
                    </m:oMath>
                  </m:oMathPara>
                </a14:m>
                <a:endParaRPr lang="nl-NL" dirty="0"/>
              </a:p>
            </p:txBody>
          </p:sp>
        </mc:Choice>
        <mc:Fallback xmlns="">
          <p:sp>
            <p:nvSpPr>
              <p:cNvPr id="8" name="Rectangle 7"/>
              <p:cNvSpPr>
                <a:spLocks noRot="1" noChangeAspect="1" noMove="1" noResize="1" noEditPoints="1" noAdjustHandles="1" noChangeArrowheads="1" noChangeShapeType="1" noTextEdit="1"/>
              </p:cNvSpPr>
              <p:nvPr/>
            </p:nvSpPr>
            <p:spPr>
              <a:xfrm rot="16200000">
                <a:off x="1260436" y="2758798"/>
                <a:ext cx="370935" cy="369332"/>
              </a:xfrm>
              <a:prstGeom prst="rect">
                <a:avLst/>
              </a:prstGeom>
              <a:blipFill rotWithShape="1">
                <a:blip r:embed="rId5"/>
                <a:stretch>
                  <a:fillRect/>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37</a:t>
            </a:fld>
            <a:endParaRPr lang="nl-NL"/>
          </a:p>
        </p:txBody>
      </p:sp>
    </p:spTree>
    <p:extLst>
      <p:ext uri="{BB962C8B-B14F-4D97-AF65-F5344CB8AC3E}">
        <p14:creationId xmlns:p14="http://schemas.microsoft.com/office/powerpoint/2010/main" val="22520425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income decided?</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For given prices of labor (wage </a:t>
                </a:r>
                <a14:m>
                  <m:oMath xmlns:m="http://schemas.openxmlformats.org/officeDocument/2006/math">
                    <m:r>
                      <a:rPr lang="en-US" b="0" i="1" smtClean="0">
                        <a:latin typeface="Cambria Math"/>
                      </a:rPr>
                      <m:t>𝑤</m:t>
                    </m:r>
                  </m:oMath>
                </a14:m>
                <a:r>
                  <a:rPr lang="en-US" dirty="0" smtClean="0"/>
                  <a:t>), capital (return of capital </a:t>
                </a:r>
                <a14:m>
                  <m:oMath xmlns:m="http://schemas.openxmlformats.org/officeDocument/2006/math">
                    <m:r>
                      <a:rPr lang="en-US" b="0" i="1" smtClean="0">
                        <a:latin typeface="Cambria Math"/>
                      </a:rPr>
                      <m:t>𝑟</m:t>
                    </m:r>
                  </m:oMath>
                </a14:m>
                <a:r>
                  <a:rPr lang="en-US" dirty="0" smtClean="0"/>
                  <a:t>) and good being produced (</a:t>
                </a:r>
                <a14:m>
                  <m:oMath xmlns:m="http://schemas.openxmlformats.org/officeDocument/2006/math">
                    <m:r>
                      <a:rPr lang="en-US" b="0" i="1" smtClean="0">
                        <a:latin typeface="Cambria Math"/>
                      </a:rPr>
                      <m:t>𝑝</m:t>
                    </m:r>
                  </m:oMath>
                </a14:m>
                <a:r>
                  <a:rPr lang="en-US" dirty="0" smtClean="0"/>
                  <a:t>), </a:t>
                </a:r>
              </a:p>
              <a:p>
                <a:pPr lvl="1"/>
                <a:r>
                  <a:rPr lang="en-US" dirty="0" smtClean="0"/>
                  <a:t>a ‘producer’ ‘demands’ the amount of labor </a:t>
                </a:r>
                <a14:m>
                  <m:oMath xmlns:m="http://schemas.openxmlformats.org/officeDocument/2006/math">
                    <m:sSup>
                      <m:sSupPr>
                        <m:ctrlPr>
                          <a:rPr lang="en-US" i="1" smtClean="0">
                            <a:latin typeface="Cambria Math"/>
                            <a:ea typeface="Cambria Math"/>
                          </a:rPr>
                        </m:ctrlPr>
                      </m:sSupPr>
                      <m:e>
                        <m:r>
                          <a:rPr lang="en-US" i="1" smtClean="0">
                            <a:latin typeface="Cambria Math"/>
                            <a:ea typeface="Cambria Math"/>
                          </a:rPr>
                          <m:t>ℓ</m:t>
                        </m:r>
                      </m:e>
                      <m:sup>
                        <m:r>
                          <a:rPr lang="en-US" b="0" i="1" smtClean="0">
                            <a:latin typeface="Cambria Math"/>
                            <a:ea typeface="Cambria Math"/>
                          </a:rPr>
                          <m:t>∗</m:t>
                        </m:r>
                      </m:sup>
                    </m:sSup>
                  </m:oMath>
                </a14:m>
                <a:r>
                  <a:rPr lang="en-US" dirty="0" smtClean="0"/>
                  <a:t> and capital </a:t>
                </a:r>
                <a14:m>
                  <m:oMath xmlns:m="http://schemas.openxmlformats.org/officeDocument/2006/math">
                    <m:sSup>
                      <m:sSupPr>
                        <m:ctrlPr>
                          <a:rPr lang="en-US" b="0" i="1" smtClean="0">
                            <a:latin typeface="Cambria Math"/>
                          </a:rPr>
                        </m:ctrlPr>
                      </m:sSupPr>
                      <m:e>
                        <m:r>
                          <a:rPr lang="en-US" b="0" i="1" smtClean="0">
                            <a:latin typeface="Cambria Math"/>
                          </a:rPr>
                          <m:t>𝑘</m:t>
                        </m:r>
                      </m:e>
                      <m:sup>
                        <m:r>
                          <a:rPr lang="en-US" b="0" i="1" smtClean="0">
                            <a:latin typeface="Cambria Math"/>
                          </a:rPr>
                          <m:t>∗</m:t>
                        </m:r>
                      </m:sup>
                    </m:sSup>
                  </m:oMath>
                </a14:m>
                <a:r>
                  <a:rPr lang="en-US" dirty="0" smtClean="0"/>
                  <a:t> and produces an amount </a:t>
                </a:r>
                <a14:m>
                  <m:oMath xmlns:m="http://schemas.openxmlformats.org/officeDocument/2006/math">
                    <m:r>
                      <a:rPr lang="en-US" b="0" i="1" smtClean="0">
                        <a:latin typeface="Cambria Math"/>
                      </a:rPr>
                      <m:t>𝑦</m:t>
                    </m:r>
                  </m:oMath>
                </a14:m>
                <a:r>
                  <a:rPr lang="nl-NL" dirty="0" smtClean="0"/>
                  <a:t> </a:t>
                </a:r>
                <a:r>
                  <a:rPr lang="nl-NL" dirty="0" err="1" smtClean="0"/>
                  <a:t>such</a:t>
                </a:r>
                <a:r>
                  <a:rPr lang="nl-NL" dirty="0" smtClean="0"/>
                  <a:t> </a:t>
                </a:r>
                <a:r>
                  <a:rPr lang="nl-NL" dirty="0" err="1" smtClean="0"/>
                  <a:t>that</a:t>
                </a:r>
                <a:r>
                  <a:rPr lang="nl-NL" dirty="0" smtClean="0"/>
                  <a:t> her </a:t>
                </a:r>
                <a:r>
                  <a:rPr lang="nl-NL" dirty="0" err="1" smtClean="0"/>
                  <a:t>profits</a:t>
                </a:r>
                <a:r>
                  <a:rPr lang="nl-NL" dirty="0" smtClean="0"/>
                  <a:t> are </a:t>
                </a:r>
                <a:r>
                  <a:rPr lang="nl-NL" dirty="0" err="1" smtClean="0"/>
                  <a:t>maximized</a:t>
                </a:r>
                <a:endParaRPr lang="nl-NL" dirty="0" smtClean="0"/>
              </a:p>
              <a:p>
                <a:r>
                  <a:rPr lang="en-US" dirty="0" smtClean="0"/>
                  <a:t>Then</a:t>
                </a:r>
              </a:p>
              <a:p>
                <a:pPr lvl="1"/>
                <a:r>
                  <a:rPr lang="en-US" dirty="0" smtClean="0"/>
                  <a:t>Income from labor = </a:t>
                </a:r>
                <a14:m>
                  <m:oMath xmlns:m="http://schemas.openxmlformats.org/officeDocument/2006/math">
                    <m:r>
                      <a:rPr lang="en-US" i="1">
                        <a:latin typeface="Cambria Math"/>
                        <a:ea typeface="Cambria Math"/>
                      </a:rPr>
                      <m:t>𝑤</m:t>
                    </m:r>
                    <m:sSup>
                      <m:sSupPr>
                        <m:ctrlPr>
                          <a:rPr lang="en-US" i="1" smtClean="0">
                            <a:latin typeface="Cambria Math"/>
                            <a:ea typeface="Cambria Math"/>
                          </a:rPr>
                        </m:ctrlPr>
                      </m:sSupPr>
                      <m:e>
                        <m:r>
                          <a:rPr lang="en-US" i="1" smtClean="0">
                            <a:latin typeface="Cambria Math"/>
                            <a:ea typeface="Cambria Math"/>
                          </a:rPr>
                          <m:t>ℓ</m:t>
                        </m:r>
                      </m:e>
                      <m:sup>
                        <m:r>
                          <a:rPr lang="en-US" b="0" i="1" smtClean="0">
                            <a:latin typeface="Cambria Math"/>
                            <a:ea typeface="Cambria Math"/>
                          </a:rPr>
                          <m:t>∗</m:t>
                        </m:r>
                      </m:sup>
                    </m:sSup>
                  </m:oMath>
                </a14:m>
                <a:endParaRPr lang="nl-NL" dirty="0" smtClean="0"/>
              </a:p>
              <a:p>
                <a:pPr lvl="1"/>
                <a:r>
                  <a:rPr lang="en-US" dirty="0" smtClean="0"/>
                  <a:t>Income from investment = </a:t>
                </a:r>
                <a14:m>
                  <m:oMath xmlns:m="http://schemas.openxmlformats.org/officeDocument/2006/math">
                    <m:r>
                      <a:rPr lang="en-US" b="0" i="0" smtClean="0">
                        <a:latin typeface="Cambria Math"/>
                      </a:rPr>
                      <m:t>(1+</m:t>
                    </m:r>
                    <m:r>
                      <a:rPr lang="en-US" b="0" i="1" smtClean="0">
                        <a:latin typeface="Cambria Math"/>
                      </a:rPr>
                      <m:t>𝑟</m:t>
                    </m:r>
                    <m:r>
                      <a:rPr lang="en-US" b="0" i="1" smtClean="0">
                        <a:latin typeface="Cambria Math"/>
                      </a:rPr>
                      <m:t>)</m:t>
                    </m:r>
                    <m:sSup>
                      <m:sSupPr>
                        <m:ctrlPr>
                          <a:rPr lang="en-US" b="0" i="1" smtClean="0">
                            <a:latin typeface="Cambria Math"/>
                          </a:rPr>
                        </m:ctrlPr>
                      </m:sSupPr>
                      <m:e>
                        <m:r>
                          <a:rPr lang="en-US" b="0" i="1" smtClean="0">
                            <a:latin typeface="Cambria Math"/>
                          </a:rPr>
                          <m:t>𝑘</m:t>
                        </m:r>
                      </m:e>
                      <m:sup>
                        <m:r>
                          <a:rPr lang="en-US" b="0" i="1" smtClean="0">
                            <a:latin typeface="Cambria Math"/>
                          </a:rPr>
                          <m:t>∗</m:t>
                        </m:r>
                      </m:sup>
                    </m:sSup>
                  </m:oMath>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30" t="-2695" r="-667"/>
                </a:stretch>
              </a:blipFill>
            </p:spPr>
            <p:txBody>
              <a:bodyPr/>
              <a:lstStyle/>
              <a:p>
                <a:r>
                  <a:rPr lang="nl-NL">
                    <a:noFill/>
                  </a:rPr>
                  <a:t> </a:t>
                </a:r>
              </a:p>
            </p:txBody>
          </p:sp>
        </mc:Fallback>
      </mc:AlternateContent>
      <p:sp>
        <p:nvSpPr>
          <p:cNvPr id="4" name="Slide Number Placeholder 3"/>
          <p:cNvSpPr>
            <a:spLocks noGrp="1"/>
          </p:cNvSpPr>
          <p:nvPr>
            <p:ph type="sldNum" sz="quarter" idx="12"/>
          </p:nvPr>
        </p:nvSpPr>
        <p:spPr/>
        <p:txBody>
          <a:bodyPr/>
          <a:lstStyle/>
          <a:p>
            <a:fld id="{96E05B36-BBC8-49B2-8E44-E3D025E32FF0}" type="slidenum">
              <a:rPr lang="nl-NL" smtClean="0"/>
              <a:t>38</a:t>
            </a:fld>
            <a:endParaRPr lang="nl-NL"/>
          </a:p>
        </p:txBody>
      </p:sp>
    </p:spTree>
    <p:extLst>
      <p:ext uri="{BB962C8B-B14F-4D97-AF65-F5344CB8AC3E}">
        <p14:creationId xmlns:p14="http://schemas.microsoft.com/office/powerpoint/2010/main" val="20286425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CIE4400_2013\Week4\Prod1D.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88" y="1428750"/>
            <a:ext cx="7256348" cy="54325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1239277" y="1835587"/>
            <a:ext cx="3600400" cy="30963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529949" y="3765859"/>
            <a:ext cx="72008" cy="60126"/>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Straight Connector 8"/>
          <p:cNvCxnSpPr/>
          <p:nvPr/>
        </p:nvCxnSpPr>
        <p:spPr>
          <a:xfrm flipH="1">
            <a:off x="2520714" y="3854126"/>
            <a:ext cx="61463" cy="2420132"/>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6"/>
          </p:cNvCxnSpPr>
          <p:nvPr/>
        </p:nvCxnSpPr>
        <p:spPr>
          <a:xfrm flipH="1">
            <a:off x="1277332" y="3795922"/>
            <a:ext cx="1324625" cy="0"/>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120812" y="2387558"/>
                <a:ext cx="6590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𝑤</m:t>
                      </m:r>
                      <m:r>
                        <a:rPr lang="en-US" b="0" i="1" smtClean="0">
                          <a:latin typeface="Cambria Math"/>
                        </a:rPr>
                        <m:t>/</m:t>
                      </m:r>
                      <m:r>
                        <a:rPr lang="en-US" b="0" i="1" smtClean="0">
                          <a:latin typeface="Cambria Math"/>
                        </a:rPr>
                        <m:t>𝑝</m:t>
                      </m:r>
                    </m:oMath>
                  </m:oMathPara>
                </a14:m>
                <a:endParaRPr lang="nl-NL" dirty="0"/>
              </a:p>
            </p:txBody>
          </p:sp>
        </mc:Choice>
        <mc:Fallback xmlns="">
          <p:sp>
            <p:nvSpPr>
              <p:cNvPr id="15" name="TextBox 14"/>
              <p:cNvSpPr txBox="1">
                <a:spLocks noRot="1" noChangeAspect="1" noMove="1" noResize="1" noEditPoints="1" noAdjustHandles="1" noChangeArrowheads="1" noChangeShapeType="1" noTextEdit="1"/>
              </p:cNvSpPr>
              <p:nvPr/>
            </p:nvSpPr>
            <p:spPr>
              <a:xfrm>
                <a:off x="3120812" y="2387558"/>
                <a:ext cx="659091" cy="369332"/>
              </a:xfrm>
              <a:prstGeom prst="rect">
                <a:avLst/>
              </a:prstGeom>
              <a:blipFill rotWithShape="1">
                <a:blip r:embed="rId3"/>
                <a:stretch>
                  <a:fillRect b="-13333"/>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839677" y="2871925"/>
                <a:ext cx="11187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m:t>
                      </m:r>
                      <m:r>
                        <a:rPr lang="en-US" b="0" i="1" smtClean="0">
                          <a:latin typeface="Cambria Math"/>
                        </a:rPr>
                        <m:t>𝑓</m:t>
                      </m:r>
                      <m:r>
                        <a:rPr lang="en-US" b="0" i="1" smtClean="0">
                          <a:latin typeface="Cambria Math"/>
                        </a:rPr>
                        <m:t>(ℓ)</m:t>
                      </m:r>
                    </m:oMath>
                  </m:oMathPara>
                </a14:m>
                <a:endParaRPr lang="nl-NL" dirty="0"/>
              </a:p>
            </p:txBody>
          </p:sp>
        </mc:Choice>
        <mc:Fallback xmlns="">
          <p:sp>
            <p:nvSpPr>
              <p:cNvPr id="17" name="TextBox 16"/>
              <p:cNvSpPr txBox="1">
                <a:spLocks noRot="1" noChangeAspect="1" noMove="1" noResize="1" noEditPoints="1" noAdjustHandles="1" noChangeArrowheads="1" noChangeShapeType="1" noTextEdit="1"/>
              </p:cNvSpPr>
              <p:nvPr/>
            </p:nvSpPr>
            <p:spPr>
              <a:xfrm>
                <a:off x="4839677" y="2871925"/>
                <a:ext cx="1118704" cy="369332"/>
              </a:xfrm>
              <a:prstGeom prst="rect">
                <a:avLst/>
              </a:prstGeom>
              <a:blipFill rotWithShape="1">
                <a:blip r:embed="rId4"/>
                <a:stretch>
                  <a:fillRect b="-11475"/>
                </a:stretch>
              </a:blipFill>
            </p:spPr>
            <p:txBody>
              <a:bodyPr/>
              <a:lstStyle/>
              <a:p>
                <a:r>
                  <a:rPr lang="nl-NL">
                    <a:noFill/>
                  </a:rPr>
                  <a:t> </a:t>
                </a:r>
              </a:p>
            </p:txBody>
          </p:sp>
        </mc:Fallback>
      </mc:AlternateContent>
      <p:cxnSp>
        <p:nvCxnSpPr>
          <p:cNvPr id="19" name="Curved Connector 18"/>
          <p:cNvCxnSpPr/>
          <p:nvPr/>
        </p:nvCxnSpPr>
        <p:spPr>
          <a:xfrm>
            <a:off x="4427984" y="2723560"/>
            <a:ext cx="411693" cy="278258"/>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4646258" y="6485786"/>
                <a:ext cx="3577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ℓ</m:t>
                      </m:r>
                    </m:oMath>
                  </m:oMathPara>
                </a14:m>
                <a:endParaRPr lang="nl-NL" dirty="0"/>
              </a:p>
            </p:txBody>
          </p:sp>
        </mc:Choice>
        <mc:Fallback xmlns="">
          <p:sp>
            <p:nvSpPr>
              <p:cNvPr id="23" name="Rectangle 22"/>
              <p:cNvSpPr>
                <a:spLocks noRot="1" noChangeAspect="1" noMove="1" noResize="1" noEditPoints="1" noAdjustHandles="1" noChangeArrowheads="1" noChangeShapeType="1" noTextEdit="1"/>
              </p:cNvSpPr>
              <p:nvPr/>
            </p:nvSpPr>
            <p:spPr>
              <a:xfrm>
                <a:off x="4646258" y="6485786"/>
                <a:ext cx="357790" cy="369332"/>
              </a:xfrm>
              <a:prstGeom prst="rect">
                <a:avLst/>
              </a:prstGeom>
              <a:blipFill rotWithShape="1">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372550" y="6381328"/>
                <a:ext cx="420308" cy="369332"/>
              </a:xfrm>
              <a:prstGeom prst="rect">
                <a:avLst/>
              </a:prstGeom>
            </p:spPr>
            <p:txBody>
              <a:bodyPr wrap="none">
                <a:spAutoFit/>
              </a:bodyPr>
              <a:lstStyle/>
              <a:p>
                <a14:m>
                  <m:oMath xmlns:m="http://schemas.openxmlformats.org/officeDocument/2006/math">
                    <m:r>
                      <a:rPr lang="en-US" b="0" i="1" smtClean="0">
                        <a:latin typeface="Cambria Math"/>
                        <a:ea typeface="Cambria Math"/>
                      </a:rPr>
                      <m:t>ℓ</m:t>
                    </m:r>
                  </m:oMath>
                </a14:m>
                <a:r>
                  <a:rPr lang="nl-NL" dirty="0" smtClean="0"/>
                  <a:t>*</a:t>
                </a:r>
                <a:endParaRPr lang="nl-NL" dirty="0"/>
              </a:p>
            </p:txBody>
          </p:sp>
        </mc:Choice>
        <mc:Fallback xmlns="">
          <p:sp>
            <p:nvSpPr>
              <p:cNvPr id="24" name="Rectangle 23"/>
              <p:cNvSpPr>
                <a:spLocks noRot="1" noChangeAspect="1" noMove="1" noResize="1" noEditPoints="1" noAdjustHandles="1" noChangeArrowheads="1" noChangeShapeType="1" noTextEdit="1"/>
              </p:cNvSpPr>
              <p:nvPr/>
            </p:nvSpPr>
            <p:spPr>
              <a:xfrm>
                <a:off x="2372550" y="6381328"/>
                <a:ext cx="420308" cy="369332"/>
              </a:xfrm>
              <a:prstGeom prst="rect">
                <a:avLst/>
              </a:prstGeom>
              <a:blipFill rotWithShape="1">
                <a:blip r:embed="rId6"/>
                <a:stretch>
                  <a:fillRect t="-8333" r="-13043" b="-26667"/>
                </a:stretch>
              </a:blipFill>
            </p:spPr>
            <p:txBody>
              <a:bodyPr/>
              <a:lstStyle/>
              <a:p>
                <a:r>
                  <a:rPr lang="nl-NL">
                    <a:noFill/>
                  </a:rPr>
                  <a:t> </a:t>
                </a:r>
              </a:p>
            </p:txBody>
          </p:sp>
        </mc:Fallback>
      </mc:AlternateContent>
      <p:sp>
        <p:nvSpPr>
          <p:cNvPr id="25" name="Right Brace 24"/>
          <p:cNvSpPr/>
          <p:nvPr/>
        </p:nvSpPr>
        <p:spPr>
          <a:xfrm>
            <a:off x="2843808" y="3765859"/>
            <a:ext cx="288049" cy="2471453"/>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1" name="Right Brace 30"/>
          <p:cNvSpPr/>
          <p:nvPr/>
        </p:nvSpPr>
        <p:spPr>
          <a:xfrm>
            <a:off x="4283959" y="4931931"/>
            <a:ext cx="288049" cy="133392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33" name="TextBox 32"/>
          <p:cNvSpPr txBox="1"/>
          <p:nvPr/>
        </p:nvSpPr>
        <p:spPr>
          <a:xfrm>
            <a:off x="4658726" y="5085184"/>
            <a:ext cx="2001506" cy="1200329"/>
          </a:xfrm>
          <a:prstGeom prst="rect">
            <a:avLst/>
          </a:prstGeom>
          <a:noFill/>
        </p:spPr>
        <p:txBody>
          <a:bodyPr wrap="square" rtlCol="0">
            <a:spAutoFit/>
          </a:bodyPr>
          <a:lstStyle/>
          <a:p>
            <a:r>
              <a:rPr lang="en-US" dirty="0" smtClean="0"/>
              <a:t>profit of the producer (normalized by output price)</a:t>
            </a:r>
            <a:endParaRPr lang="nl-NL" dirty="0"/>
          </a:p>
        </p:txBody>
      </p:sp>
      <p:sp>
        <p:nvSpPr>
          <p:cNvPr id="34" name="TextBox 33"/>
          <p:cNvSpPr txBox="1"/>
          <p:nvPr/>
        </p:nvSpPr>
        <p:spPr>
          <a:xfrm rot="5400000">
            <a:off x="2509594" y="4961477"/>
            <a:ext cx="1746806" cy="369332"/>
          </a:xfrm>
          <a:prstGeom prst="rect">
            <a:avLst/>
          </a:prstGeom>
          <a:noFill/>
        </p:spPr>
        <p:txBody>
          <a:bodyPr wrap="square" rtlCol="0">
            <a:spAutoFit/>
          </a:bodyPr>
          <a:lstStyle/>
          <a:p>
            <a:r>
              <a:rPr lang="en-US" dirty="0" smtClean="0"/>
              <a:t>Total production</a:t>
            </a:r>
            <a:endParaRPr lang="nl-NL" dirty="0"/>
          </a:p>
        </p:txBody>
      </p:sp>
      <mc:AlternateContent xmlns:mc="http://schemas.openxmlformats.org/markup-compatibility/2006" xmlns:a14="http://schemas.microsoft.com/office/drawing/2010/main">
        <mc:Choice Requires="a14">
          <p:sp>
            <p:nvSpPr>
              <p:cNvPr id="35" name="Rectangle 34"/>
              <p:cNvSpPr/>
              <p:nvPr/>
            </p:nvSpPr>
            <p:spPr>
              <a:xfrm>
                <a:off x="860500" y="3581193"/>
                <a:ext cx="433901" cy="369332"/>
              </a:xfrm>
              <a:prstGeom prst="rect">
                <a:avLst/>
              </a:prstGeom>
            </p:spPr>
            <p:txBody>
              <a:bodyPr wrap="none">
                <a:spAutoFit/>
              </a:bodyPr>
              <a:lstStyle/>
              <a:p>
                <a14:m>
                  <m:oMath xmlns:m="http://schemas.openxmlformats.org/officeDocument/2006/math">
                    <m:r>
                      <a:rPr lang="en-US" b="0" i="1" smtClean="0">
                        <a:latin typeface="Cambria Math"/>
                      </a:rPr>
                      <m:t>𝑦</m:t>
                    </m:r>
                  </m:oMath>
                </a14:m>
                <a:r>
                  <a:rPr lang="nl-NL" dirty="0" smtClean="0"/>
                  <a:t>*</a:t>
                </a:r>
                <a:endParaRPr lang="nl-NL" dirty="0"/>
              </a:p>
            </p:txBody>
          </p:sp>
        </mc:Choice>
        <mc:Fallback xmlns="">
          <p:sp>
            <p:nvSpPr>
              <p:cNvPr id="35" name="Rectangle 34"/>
              <p:cNvSpPr>
                <a:spLocks noRot="1" noChangeAspect="1" noMove="1" noResize="1" noEditPoints="1" noAdjustHandles="1" noChangeArrowheads="1" noChangeShapeType="1" noTextEdit="1"/>
              </p:cNvSpPr>
              <p:nvPr/>
            </p:nvSpPr>
            <p:spPr>
              <a:xfrm>
                <a:off x="860500" y="3581193"/>
                <a:ext cx="433901" cy="369332"/>
              </a:xfrm>
              <a:prstGeom prst="rect">
                <a:avLst/>
              </a:prstGeom>
              <a:blipFill rotWithShape="1">
                <a:blip r:embed="rId7"/>
                <a:stretch>
                  <a:fillRect t="-8197" r="-12676" b="-24590"/>
                </a:stretch>
              </a:blipFill>
            </p:spPr>
            <p:txBody>
              <a:bodyPr/>
              <a:lstStyle/>
              <a:p>
                <a:r>
                  <a:rPr lang="nl-NL">
                    <a:noFill/>
                  </a:rPr>
                  <a:t> </a:t>
                </a:r>
              </a:p>
            </p:txBody>
          </p:sp>
        </mc:Fallback>
      </mc:AlternateContent>
      <p:cxnSp>
        <p:nvCxnSpPr>
          <p:cNvPr id="36" name="Straight Connector 35"/>
          <p:cNvCxnSpPr/>
          <p:nvPr/>
        </p:nvCxnSpPr>
        <p:spPr>
          <a:xfrm flipV="1">
            <a:off x="3779903" y="2420888"/>
            <a:ext cx="0" cy="302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79903" y="2420888"/>
            <a:ext cx="36004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277332" y="3765858"/>
            <a:ext cx="4446796" cy="1223511"/>
            <a:chOff x="1277332" y="3765858"/>
            <a:chExt cx="4446796" cy="1223511"/>
          </a:xfrm>
        </p:grpSpPr>
        <p:cxnSp>
          <p:nvCxnSpPr>
            <p:cNvPr id="22" name="Straight Connector 21"/>
            <p:cNvCxnSpPr/>
            <p:nvPr/>
          </p:nvCxnSpPr>
          <p:spPr>
            <a:xfrm>
              <a:off x="1277332" y="4931931"/>
              <a:ext cx="372671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a:off x="3635879" y="3765858"/>
              <a:ext cx="288049" cy="1166073"/>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27" name="TextBox 26"/>
            <p:cNvSpPr txBox="1"/>
            <p:nvPr/>
          </p:nvSpPr>
          <p:spPr>
            <a:xfrm>
              <a:off x="3995936" y="3789040"/>
              <a:ext cx="1604531" cy="1200329"/>
            </a:xfrm>
            <a:prstGeom prst="rect">
              <a:avLst/>
            </a:prstGeom>
            <a:noFill/>
          </p:spPr>
          <p:txBody>
            <a:bodyPr wrap="square" rtlCol="0">
              <a:spAutoFit/>
            </a:bodyPr>
            <a:lstStyle/>
            <a:p>
              <a:r>
                <a:rPr lang="en-US" dirty="0" smtClean="0"/>
                <a:t>Real Income from labor=</a:t>
              </a:r>
            </a:p>
            <a:p>
              <a:r>
                <a:rPr lang="en-US" dirty="0" smtClean="0"/>
                <a:t>(normalized by output price)</a:t>
              </a:r>
              <a:endParaRPr lang="nl-NL" dirty="0"/>
            </a:p>
          </p:txBody>
        </p:sp>
        <mc:AlternateContent xmlns:mc="http://schemas.openxmlformats.org/markup-compatibility/2006" xmlns:a14="http://schemas.microsoft.com/office/drawing/2010/main">
          <mc:Choice Requires="a14">
            <p:sp>
              <p:nvSpPr>
                <p:cNvPr id="40" name="TextBox 39"/>
                <p:cNvSpPr txBox="1"/>
                <p:nvPr/>
              </p:nvSpPr>
              <p:spPr>
                <a:xfrm>
                  <a:off x="5123194" y="4017447"/>
                  <a:ext cx="600934" cy="491673"/>
                </a:xfrm>
                <a:prstGeom prst="rect">
                  <a:avLst/>
                </a:prstGeom>
                <a:noFill/>
              </p:spPr>
              <p:txBody>
                <a:bodyPr wrap="none" rtlCol="0">
                  <a:spAutoFit/>
                </a:bodyPr>
                <a:lstStyle/>
                <a:p>
                  <a14:m>
                    <m:oMath xmlns:m="http://schemas.openxmlformats.org/officeDocument/2006/math">
                      <m:f>
                        <m:fPr>
                          <m:ctrlPr>
                            <a:rPr lang="en-US" b="0" i="1" smtClean="0">
                              <a:latin typeface="Cambria Math"/>
                            </a:rPr>
                          </m:ctrlPr>
                        </m:fPr>
                        <m:num>
                          <m:r>
                            <a:rPr lang="en-US" b="0" i="1" smtClean="0">
                              <a:latin typeface="Cambria Math"/>
                            </a:rPr>
                            <m:t>𝑤</m:t>
                          </m:r>
                        </m:num>
                        <m:den>
                          <m:r>
                            <a:rPr lang="en-US" b="0" i="1" smtClean="0">
                              <a:latin typeface="Cambria Math"/>
                            </a:rPr>
                            <m:t>𝑝</m:t>
                          </m:r>
                        </m:den>
                      </m:f>
                      <m:r>
                        <a:rPr lang="en-US" b="0" i="1" smtClean="0">
                          <a:latin typeface="Cambria Math"/>
                          <a:ea typeface="Cambria Math"/>
                        </a:rPr>
                        <m:t>ℓ</m:t>
                      </m:r>
                    </m:oMath>
                  </a14:m>
                  <a:r>
                    <a:rPr lang="nl-NL" dirty="0" smtClean="0"/>
                    <a:t>*</a:t>
                  </a:r>
                  <a:endParaRPr lang="nl-NL" dirty="0"/>
                </a:p>
              </p:txBody>
            </p:sp>
          </mc:Choice>
          <mc:Fallback xmlns="">
            <p:sp>
              <p:nvSpPr>
                <p:cNvPr id="40" name="TextBox 39"/>
                <p:cNvSpPr txBox="1">
                  <a:spLocks noRot="1" noChangeAspect="1" noMove="1" noResize="1" noEditPoints="1" noAdjustHandles="1" noChangeArrowheads="1" noChangeShapeType="1" noTextEdit="1"/>
                </p:cNvSpPr>
                <p:nvPr/>
              </p:nvSpPr>
              <p:spPr>
                <a:xfrm>
                  <a:off x="5123194" y="4017447"/>
                  <a:ext cx="600934" cy="491673"/>
                </a:xfrm>
                <a:prstGeom prst="rect">
                  <a:avLst/>
                </a:prstGeom>
                <a:blipFill rotWithShape="1">
                  <a:blip r:embed="rId8"/>
                  <a:stretch>
                    <a:fillRect r="-8081" b="-1235"/>
                  </a:stretch>
                </a:blipFill>
              </p:spPr>
              <p:txBody>
                <a:bodyPr/>
                <a:lstStyle/>
                <a:p>
                  <a:r>
                    <a:rPr lang="nl-NL">
                      <a:noFill/>
                    </a:rPr>
                    <a:t> </a:t>
                  </a:r>
                </a:p>
              </p:txBody>
            </p:sp>
          </mc:Fallback>
        </mc:AlternateContent>
      </p:gr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Profit maximization: </a:t>
                </a:r>
                <a:r>
                  <a:rPr lang="en-US" b="0" i="1" dirty="0" smtClean="0">
                    <a:latin typeface="Cambria Math"/>
                  </a:rPr>
                  <a:t/>
                </a:r>
                <a:br>
                  <a:rPr lang="en-US" b="0" i="1" dirty="0" smtClean="0">
                    <a:latin typeface="Cambria Math"/>
                  </a:rPr>
                </a:br>
                <a14:m>
                  <m:oMath xmlns:m="http://schemas.openxmlformats.org/officeDocument/2006/math">
                    <m:sSub>
                      <m:sSubPr>
                        <m:ctrlPr>
                          <a:rPr lang="en-US" b="0" i="1" smtClean="0">
                            <a:latin typeface="Cambria Math"/>
                          </a:rPr>
                        </m:ctrlPr>
                      </m:sSubPr>
                      <m:e>
                        <m:r>
                          <m:rPr>
                            <m:sty m:val="p"/>
                          </m:rPr>
                          <a:rPr lang="en-US" b="0" i="0" smtClean="0">
                            <a:latin typeface="Cambria Math"/>
                          </a:rPr>
                          <m:t>max</m:t>
                        </m:r>
                      </m:e>
                      <m:sub>
                        <m:r>
                          <a:rPr lang="en-US" b="0" i="1" smtClean="0">
                            <a:latin typeface="Cambria Math"/>
                          </a:rPr>
                          <m:t>ℓ</m:t>
                        </m:r>
                      </m:sub>
                    </m:sSub>
                    <m:r>
                      <a:rPr lang="en-US" b="0" i="0" smtClean="0">
                        <a:latin typeface="Cambria Math"/>
                      </a:rPr>
                      <m:t> </m:t>
                    </m:r>
                    <m:r>
                      <a:rPr lang="en-US" b="0" i="1" smtClean="0">
                        <a:latin typeface="Cambria Math"/>
                      </a:rPr>
                      <m:t>𝑝𝑓</m:t>
                    </m:r>
                    <m:d>
                      <m:dPr>
                        <m:ctrlPr>
                          <a:rPr lang="en-US" b="0" i="1" smtClean="0">
                            <a:latin typeface="Cambria Math"/>
                          </a:rPr>
                        </m:ctrlPr>
                      </m:dPr>
                      <m:e>
                        <m:r>
                          <a:rPr lang="en-US" b="0" i="1" smtClean="0">
                            <a:latin typeface="Cambria Math"/>
                          </a:rPr>
                          <m:t>ℓ</m:t>
                        </m:r>
                      </m:e>
                    </m:d>
                    <m:r>
                      <a:rPr lang="en-US" b="0" i="1" smtClean="0">
                        <a:latin typeface="Cambria Math"/>
                      </a:rPr>
                      <m:t>−</m:t>
                    </m:r>
                    <m:r>
                      <a:rPr lang="en-US" b="0" i="1" smtClean="0">
                        <a:latin typeface="Cambria Math"/>
                      </a:rPr>
                      <m:t>𝑤</m:t>
                    </m:r>
                    <m:r>
                      <a:rPr lang="en-US" b="0" i="1" smtClean="0">
                        <a:latin typeface="Cambria Math"/>
                      </a:rPr>
                      <m:t>ℓ</m:t>
                    </m:r>
                  </m:oMath>
                </a14:m>
                <a:r>
                  <a:rPr lang="nl-NL" dirty="0" smtClean="0"/>
                  <a:t> </a:t>
                </a:r>
                <a:r>
                  <a:rPr lang="nl-NL" dirty="0" err="1" smtClean="0"/>
                  <a:t>for</a:t>
                </a:r>
                <a:r>
                  <a:rPr lang="nl-NL" dirty="0" smtClean="0"/>
                  <a:t> </a:t>
                </a:r>
                <a:r>
                  <a:rPr lang="nl-NL" dirty="0" err="1" smtClean="0"/>
                  <a:t>given</a:t>
                </a:r>
                <a:r>
                  <a:rPr lang="nl-NL" dirty="0" smtClean="0"/>
                  <a:t> </a:t>
                </a:r>
                <a:r>
                  <a:rPr lang="nl-NL" dirty="0" err="1" smtClean="0"/>
                  <a:t>prices</a:t>
                </a:r>
                <a:r>
                  <a:rPr lang="nl-NL" dirty="0" smtClean="0"/>
                  <a:t> </a:t>
                </a:r>
                <a14:m>
                  <m:oMath xmlns:m="http://schemas.openxmlformats.org/officeDocument/2006/math">
                    <m:r>
                      <a:rPr lang="en-US" b="0" i="1" smtClean="0">
                        <a:latin typeface="Cambria Math"/>
                      </a:rPr>
                      <m:t>𝑝</m:t>
                    </m:r>
                  </m:oMath>
                </a14:m>
                <a:r>
                  <a:rPr lang="nl-NL" dirty="0" smtClean="0"/>
                  <a:t> and </a:t>
                </a:r>
                <a14:m>
                  <m:oMath xmlns:m="http://schemas.openxmlformats.org/officeDocument/2006/math">
                    <m:r>
                      <a:rPr lang="en-US" b="0" i="1" smtClean="0">
                        <a:latin typeface="Cambria Math"/>
                      </a:rPr>
                      <m:t>𝑤</m:t>
                    </m:r>
                  </m:oMath>
                </a14:m>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9"/>
                <a:stretch>
                  <a:fillRect t="-43085" b="-56383"/>
                </a:stretch>
              </a:blipFill>
            </p:spPr>
            <p:txBody>
              <a:bodyPr/>
              <a:lstStyle/>
              <a:p>
                <a:r>
                  <a:rPr lang="nl-NL">
                    <a:noFill/>
                  </a:rPr>
                  <a:t> </a:t>
                </a:r>
              </a:p>
            </p:txBody>
          </p:sp>
        </mc:Fallback>
      </mc:AlternateContent>
      <p:sp>
        <p:nvSpPr>
          <p:cNvPr id="3" name="Slide Number Placeholder 2"/>
          <p:cNvSpPr>
            <a:spLocks noGrp="1"/>
          </p:cNvSpPr>
          <p:nvPr>
            <p:ph type="sldNum" sz="quarter" idx="12"/>
          </p:nvPr>
        </p:nvSpPr>
        <p:spPr/>
        <p:txBody>
          <a:bodyPr/>
          <a:lstStyle/>
          <a:p>
            <a:fld id="{96E05B36-BBC8-49B2-8E44-E3D025E32FF0}" type="slidenum">
              <a:rPr lang="nl-NL" smtClean="0"/>
              <a:t>39</a:t>
            </a:fld>
            <a:endParaRPr lang="nl-NL"/>
          </a:p>
        </p:txBody>
      </p:sp>
    </p:spTree>
    <p:extLst>
      <p:ext uri="{BB962C8B-B14F-4D97-AF65-F5344CB8AC3E}">
        <p14:creationId xmlns:p14="http://schemas.microsoft.com/office/powerpoint/2010/main" val="30897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24" grpId="0"/>
      <p:bldP spid="25" grpId="0" animBg="1"/>
      <p:bldP spid="31" grpId="0" animBg="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12" y="0"/>
            <a:ext cx="8919480" cy="685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6E05B36-BBC8-49B2-8E44-E3D025E32FF0}" type="slidenum">
              <a:rPr lang="nl-NL" smtClean="0"/>
              <a:t>4</a:t>
            </a:fld>
            <a:endParaRPr lang="nl-NL"/>
          </a:p>
        </p:txBody>
      </p:sp>
      <p:cxnSp>
        <p:nvCxnSpPr>
          <p:cNvPr id="3" name="Straight Connector 2"/>
          <p:cNvCxnSpPr/>
          <p:nvPr/>
        </p:nvCxnSpPr>
        <p:spPr>
          <a:xfrm>
            <a:off x="3491880" y="3140968"/>
            <a:ext cx="2160240"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173225" y="3237950"/>
            <a:ext cx="2622911"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59371" y="3353405"/>
            <a:ext cx="2492749"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8148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2564904"/>
            <a:ext cx="8784976" cy="1569660"/>
          </a:xfrm>
          <a:prstGeom prst="rect">
            <a:avLst/>
          </a:prstGeom>
          <a:noFill/>
        </p:spPr>
        <p:txBody>
          <a:bodyPr wrap="square" rtlCol="0">
            <a:spAutoFit/>
          </a:bodyPr>
          <a:lstStyle/>
          <a:p>
            <a:pPr algn="ctr"/>
            <a:r>
              <a:rPr lang="en-US" sz="9600" dirty="0" smtClean="0"/>
              <a:t>End of hour 3</a:t>
            </a:r>
            <a:endParaRPr lang="nl-NL" sz="9600" dirty="0"/>
          </a:p>
        </p:txBody>
      </p:sp>
      <p:sp>
        <p:nvSpPr>
          <p:cNvPr id="2" name="Slide Number Placeholder 1"/>
          <p:cNvSpPr>
            <a:spLocks noGrp="1"/>
          </p:cNvSpPr>
          <p:nvPr>
            <p:ph type="sldNum" sz="quarter" idx="12"/>
          </p:nvPr>
        </p:nvSpPr>
        <p:spPr/>
        <p:txBody>
          <a:bodyPr/>
          <a:lstStyle/>
          <a:p>
            <a:fld id="{96E05B36-BBC8-49B2-8E44-E3D025E32FF0}" type="slidenum">
              <a:rPr lang="nl-NL" smtClean="0"/>
              <a:t>40</a:t>
            </a:fld>
            <a:endParaRPr lang="nl-NL"/>
          </a:p>
        </p:txBody>
      </p:sp>
    </p:spTree>
    <p:extLst>
      <p:ext uri="{BB962C8B-B14F-4D97-AF65-F5344CB8AC3E}">
        <p14:creationId xmlns:p14="http://schemas.microsoft.com/office/powerpoint/2010/main" val="497071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smtClean="0"/>
                  <a:t>Where do the prices</a:t>
                </a:r>
                <a:r>
                  <a:rPr lang="en-US" b="0" dirty="0" smtClean="0"/>
                  <a:t> </a:t>
                </a:r>
                <a14:m>
                  <m:oMath xmlns:m="http://schemas.openxmlformats.org/officeDocument/2006/math">
                    <m:r>
                      <a:rPr lang="en-US" b="0" i="1" smtClean="0">
                        <a:latin typeface="Cambria Math"/>
                      </a:rPr>
                      <m:t>𝑤</m:t>
                    </m:r>
                    <m:r>
                      <a:rPr lang="en-US" b="0" i="0" smtClean="0">
                        <a:latin typeface="Cambria Math"/>
                      </a:rPr>
                      <m:t>,</m:t>
                    </m:r>
                    <m:r>
                      <a:rPr lang="en-US" b="0" i="1" smtClean="0">
                        <a:latin typeface="Cambria Math"/>
                      </a:rPr>
                      <m:t>𝑟</m:t>
                    </m:r>
                    <m:r>
                      <a:rPr lang="en-US" b="0" i="1" smtClean="0">
                        <a:latin typeface="Cambria Math"/>
                      </a:rPr>
                      <m:t> </m:t>
                    </m:r>
                    <m:r>
                      <m:rPr>
                        <m:sty m:val="p"/>
                      </m:rPr>
                      <a:rPr lang="en-US" b="0" i="0" smtClean="0">
                        <a:latin typeface="Cambria Math"/>
                      </a:rPr>
                      <m:t>and</m:t>
                    </m:r>
                    <m:r>
                      <a:rPr lang="en-US" b="0" i="0" smtClean="0">
                        <a:latin typeface="Cambria Math"/>
                      </a:rPr>
                      <m:t> </m:t>
                    </m:r>
                    <m:r>
                      <a:rPr lang="en-US" b="0" i="1" smtClean="0">
                        <a:latin typeface="Cambria Math"/>
                      </a:rPr>
                      <m:t>𝑝</m:t>
                    </m:r>
                  </m:oMath>
                </a14:m>
                <a:r>
                  <a:rPr lang="en-US" dirty="0" smtClean="0"/>
                  <a:t> come from?</a:t>
                </a:r>
                <a:endParaRPr lang="nl-NL"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l="-519" t="-17021" r="-2074" b="-29787"/>
                </a:stretch>
              </a:blipFill>
            </p:spPr>
            <p:txBody>
              <a:bodyPr/>
              <a:lstStyle/>
              <a:p>
                <a:r>
                  <a:rPr lang="nl-NL">
                    <a:noFill/>
                  </a:rPr>
                  <a:t> </a:t>
                </a:r>
              </a:p>
            </p:txBody>
          </p:sp>
        </mc:Fallback>
      </mc:AlternateContent>
      <p:sp>
        <p:nvSpPr>
          <p:cNvPr id="3" name="Content Placeholder 2"/>
          <p:cNvSpPr>
            <a:spLocks noGrp="1"/>
          </p:cNvSpPr>
          <p:nvPr>
            <p:ph idx="1"/>
          </p:nvPr>
        </p:nvSpPr>
        <p:spPr/>
        <p:txBody>
          <a:bodyPr>
            <a:normAutofit lnSpcReduction="10000"/>
          </a:bodyPr>
          <a:lstStyle/>
          <a:p>
            <a:r>
              <a:rPr lang="en-US" dirty="0" smtClean="0"/>
              <a:t>economy at equilibrium</a:t>
            </a:r>
          </a:p>
          <a:p>
            <a:pPr lvl="1"/>
            <a:r>
              <a:rPr lang="en-US" dirty="0" smtClean="0"/>
              <a:t>Prices are such that respective markets (or supply balances the demand for beer and </a:t>
            </a:r>
            <a:r>
              <a:rPr lang="en-US" dirty="0" err="1" smtClean="0"/>
              <a:t>bitterballen</a:t>
            </a:r>
            <a:r>
              <a:rPr lang="en-US" dirty="0" smtClean="0"/>
              <a:t>) clear</a:t>
            </a:r>
          </a:p>
          <a:p>
            <a:pPr lvl="2"/>
            <a:r>
              <a:rPr lang="en-US" dirty="0" smtClean="0"/>
              <a:t>Consumers and producers agree on the price and quantity of commodities</a:t>
            </a:r>
          </a:p>
          <a:p>
            <a:pPr lvl="1"/>
            <a:r>
              <a:rPr lang="en-US" dirty="0" smtClean="0"/>
              <a:t>Consumers maximize their utilities at those prices and quantities </a:t>
            </a:r>
          </a:p>
          <a:p>
            <a:pPr lvl="1"/>
            <a:r>
              <a:rPr lang="en-US" dirty="0" smtClean="0"/>
              <a:t>Producers maximize their profits at those prices and quantities</a:t>
            </a:r>
          </a:p>
          <a:p>
            <a:endParaRPr lang="nl-NL" dirty="0"/>
          </a:p>
        </p:txBody>
      </p:sp>
      <p:sp>
        <p:nvSpPr>
          <p:cNvPr id="4" name="Slide Number Placeholder 3"/>
          <p:cNvSpPr>
            <a:spLocks noGrp="1"/>
          </p:cNvSpPr>
          <p:nvPr>
            <p:ph type="sldNum" sz="quarter" idx="12"/>
          </p:nvPr>
        </p:nvSpPr>
        <p:spPr/>
        <p:txBody>
          <a:bodyPr/>
          <a:lstStyle/>
          <a:p>
            <a:fld id="{96E05B36-BBC8-49B2-8E44-E3D025E32FF0}" type="slidenum">
              <a:rPr lang="nl-NL" smtClean="0"/>
              <a:t>41</a:t>
            </a:fld>
            <a:endParaRPr lang="nl-NL"/>
          </a:p>
        </p:txBody>
      </p:sp>
    </p:spTree>
    <p:extLst>
      <p:ext uri="{BB962C8B-B14F-4D97-AF65-F5344CB8AC3E}">
        <p14:creationId xmlns:p14="http://schemas.microsoft.com/office/powerpoint/2010/main" val="2313293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Socio-economy</a:t>
            </a:r>
            <a:endParaRPr lang="en-US" dirty="0"/>
          </a:p>
        </p:txBody>
      </p:sp>
      <p:sp>
        <p:nvSpPr>
          <p:cNvPr id="4" name="Slide Number Placeholder 3"/>
          <p:cNvSpPr>
            <a:spLocks noGrp="1"/>
          </p:cNvSpPr>
          <p:nvPr>
            <p:ph type="sldNum" sz="quarter" idx="12"/>
          </p:nvPr>
        </p:nvSpPr>
        <p:spPr/>
        <p:txBody>
          <a:bodyPr/>
          <a:lstStyle/>
          <a:p>
            <a:fld id="{96E05B36-BBC8-49B2-8E44-E3D025E32FF0}" type="slidenum">
              <a:rPr lang="nl-NL" smtClean="0"/>
              <a:t>42</a:t>
            </a:fld>
            <a:endParaRPr lang="nl-NL"/>
          </a:p>
        </p:txBody>
      </p:sp>
      <p:grpSp>
        <p:nvGrpSpPr>
          <p:cNvPr id="3" name="Group 2"/>
          <p:cNvGrpSpPr/>
          <p:nvPr/>
        </p:nvGrpSpPr>
        <p:grpSpPr>
          <a:xfrm>
            <a:off x="1475656" y="1591257"/>
            <a:ext cx="6192688" cy="5256584"/>
            <a:chOff x="1475656" y="1591257"/>
            <a:chExt cx="6192688" cy="5256584"/>
          </a:xfrm>
        </p:grpSpPr>
        <p:pic>
          <p:nvPicPr>
            <p:cNvPr id="9220" name="Picture 4" descr="http://www.acastronovo.com/ClassHtms/images/BeltPulle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719" y="1591257"/>
              <a:ext cx="5256584" cy="52565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5148064" y="2564904"/>
              <a:ext cx="1080120"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987824" y="5229200"/>
              <a:ext cx="144016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681584" y="2780928"/>
              <a:ext cx="1080120" cy="369332"/>
            </a:xfrm>
            <a:prstGeom prst="rect">
              <a:avLst/>
            </a:prstGeom>
            <a:noFill/>
          </p:spPr>
          <p:txBody>
            <a:bodyPr wrap="square" rtlCol="0">
              <a:spAutoFit/>
            </a:bodyPr>
            <a:lstStyle/>
            <a:p>
              <a:r>
                <a:rPr lang="en-US" dirty="0" smtClean="0"/>
                <a:t>p</a:t>
              </a:r>
              <a:endParaRPr lang="en-US" dirty="0"/>
            </a:p>
          </p:txBody>
        </p:sp>
        <p:sp>
          <p:nvSpPr>
            <p:cNvPr id="12" name="TextBox 11"/>
            <p:cNvSpPr txBox="1"/>
            <p:nvPr/>
          </p:nvSpPr>
          <p:spPr>
            <a:xfrm>
              <a:off x="2962532" y="5404574"/>
              <a:ext cx="1080120" cy="369332"/>
            </a:xfrm>
            <a:prstGeom prst="rect">
              <a:avLst/>
            </a:prstGeom>
            <a:noFill/>
          </p:spPr>
          <p:txBody>
            <a:bodyPr wrap="square" rtlCol="0">
              <a:spAutoFit/>
            </a:bodyPr>
            <a:lstStyle/>
            <a:p>
              <a:r>
                <a:rPr lang="en-US" dirty="0" smtClean="0"/>
                <a:t>w, r</a:t>
              </a:r>
              <a:endParaRPr lang="en-US" dirty="0"/>
            </a:p>
          </p:txBody>
        </p:sp>
        <p:sp>
          <p:nvSpPr>
            <p:cNvPr id="10" name="TextBox 9"/>
            <p:cNvSpPr txBox="1"/>
            <p:nvPr/>
          </p:nvSpPr>
          <p:spPr>
            <a:xfrm>
              <a:off x="5556575" y="4859868"/>
              <a:ext cx="1175665" cy="369332"/>
            </a:xfrm>
            <a:prstGeom prst="rect">
              <a:avLst/>
            </a:prstGeom>
            <a:solidFill>
              <a:srgbClr val="00B0F0"/>
            </a:solidFill>
          </p:spPr>
          <p:txBody>
            <a:bodyPr wrap="square" rtlCol="0">
              <a:spAutoFit/>
            </a:bodyPr>
            <a:lstStyle/>
            <a:p>
              <a:r>
                <a:rPr lang="en-US" b="1" dirty="0" smtClean="0">
                  <a:solidFill>
                    <a:schemeClr val="bg1"/>
                  </a:solidFill>
                </a:rPr>
                <a:t>consumer</a:t>
              </a:r>
              <a:endParaRPr lang="en-US" b="1" dirty="0">
                <a:solidFill>
                  <a:schemeClr val="bg1"/>
                </a:solidFill>
              </a:endParaRPr>
            </a:p>
          </p:txBody>
        </p:sp>
        <p:sp>
          <p:nvSpPr>
            <p:cNvPr id="14" name="TextBox 13"/>
            <p:cNvSpPr txBox="1"/>
            <p:nvPr/>
          </p:nvSpPr>
          <p:spPr>
            <a:xfrm>
              <a:off x="2931949" y="2966254"/>
              <a:ext cx="1110704" cy="369332"/>
            </a:xfrm>
            <a:prstGeom prst="rect">
              <a:avLst/>
            </a:prstGeom>
            <a:solidFill>
              <a:srgbClr val="92D050"/>
            </a:solidFill>
          </p:spPr>
          <p:txBody>
            <a:bodyPr wrap="square" rtlCol="0">
              <a:spAutoFit/>
            </a:bodyPr>
            <a:lstStyle/>
            <a:p>
              <a:r>
                <a:rPr lang="en-US" b="1" dirty="0">
                  <a:solidFill>
                    <a:schemeClr val="bg1"/>
                  </a:solidFill>
                </a:rPr>
                <a:t>p</a:t>
              </a:r>
              <a:r>
                <a:rPr lang="en-US" b="1" dirty="0" smtClean="0">
                  <a:solidFill>
                    <a:schemeClr val="bg1"/>
                  </a:solidFill>
                </a:rPr>
                <a:t>roducer</a:t>
              </a:r>
              <a:endParaRPr lang="en-US" b="1" dirty="0">
                <a:solidFill>
                  <a:schemeClr val="bg1"/>
                </a:solidFill>
              </a:endParaRPr>
            </a:p>
          </p:txBody>
        </p:sp>
        <p:sp>
          <p:nvSpPr>
            <p:cNvPr id="11" name="Rectangle 10"/>
            <p:cNvSpPr/>
            <p:nvPr/>
          </p:nvSpPr>
          <p:spPr>
            <a:xfrm>
              <a:off x="1475656" y="1844824"/>
              <a:ext cx="6192688" cy="468052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1475655" y="6165304"/>
            <a:ext cx="2011645" cy="369332"/>
          </a:xfrm>
          <a:prstGeom prst="rect">
            <a:avLst/>
          </a:prstGeom>
          <a:noFill/>
        </p:spPr>
        <p:txBody>
          <a:bodyPr wrap="square" rtlCol="0">
            <a:spAutoFit/>
          </a:bodyPr>
          <a:lstStyle/>
          <a:p>
            <a:r>
              <a:rPr lang="en-US" dirty="0" smtClean="0"/>
              <a:t>Socio-economy</a:t>
            </a:r>
            <a:endParaRPr lang="en-US" dirty="0"/>
          </a:p>
        </p:txBody>
      </p:sp>
    </p:spTree>
    <p:extLst>
      <p:ext uri="{BB962C8B-B14F-4D97-AF65-F5344CB8AC3E}">
        <p14:creationId xmlns:p14="http://schemas.microsoft.com/office/powerpoint/2010/main" val="7458856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Production of two goods</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rPr>
                        <m:t>𝑥</m:t>
                      </m:r>
                      <m:r>
                        <a:rPr lang="en-GB" b="0" i="1" smtClean="0">
                          <a:latin typeface="Cambria Math"/>
                        </a:rPr>
                        <m:t>=</m:t>
                      </m:r>
                      <m:r>
                        <a:rPr lang="en-GB" b="0" i="1" smtClean="0">
                          <a:latin typeface="Cambria Math"/>
                        </a:rPr>
                        <m:t>𝑥</m:t>
                      </m:r>
                      <m:d>
                        <m:dPr>
                          <m:ctrlPr>
                            <a:rPr lang="en-GB" b="0" i="1" smtClean="0">
                              <a:latin typeface="Cambria Math"/>
                            </a:rPr>
                          </m:ctrlPr>
                        </m:dPr>
                        <m:e>
                          <m:sSub>
                            <m:sSubPr>
                              <m:ctrlPr>
                                <a:rPr lang="en-GB" b="0" i="1" smtClean="0">
                                  <a:latin typeface="Cambria Math"/>
                                </a:rPr>
                              </m:ctrlPr>
                            </m:sSubPr>
                            <m:e>
                              <m:r>
                                <a:rPr lang="en-GB" b="0" i="1" smtClean="0">
                                  <a:latin typeface="Cambria Math"/>
                                </a:rPr>
                                <m:t>𝑘</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𝑥</m:t>
                              </m:r>
                            </m:sub>
                          </m:sSub>
                        </m:e>
                      </m:d>
                      <m:r>
                        <a:rPr lang="en-GB" b="0" i="1" smtClean="0">
                          <a:latin typeface="Cambria Math"/>
                        </a:rPr>
                        <m:t>, </m:t>
                      </m:r>
                      <m:r>
                        <a:rPr lang="en-GB" b="0" i="1" smtClean="0">
                          <a:latin typeface="Cambria Math"/>
                        </a:rPr>
                        <m:t>𝑦</m:t>
                      </m:r>
                      <m:r>
                        <a:rPr lang="en-GB" b="0" i="1" smtClean="0">
                          <a:latin typeface="Cambria Math"/>
                        </a:rPr>
                        <m:t>=</m:t>
                      </m:r>
                      <m:r>
                        <a:rPr lang="en-GB" b="0" i="1" smtClean="0">
                          <a:latin typeface="Cambria Math"/>
                        </a:rPr>
                        <m:t>𝑦</m:t>
                      </m:r>
                      <m:r>
                        <a:rPr lang="en-GB" b="0" i="1" smtClean="0">
                          <a:latin typeface="Cambria Math"/>
                        </a:rPr>
                        <m:t>(</m:t>
                      </m:r>
                      <m:sSub>
                        <m:sSubPr>
                          <m:ctrlPr>
                            <a:rPr lang="en-GB" b="0" i="1" smtClean="0">
                              <a:latin typeface="Cambria Math"/>
                            </a:rPr>
                          </m:ctrlPr>
                        </m:sSubPr>
                        <m:e>
                          <m:r>
                            <a:rPr lang="en-GB" b="0" i="1" smtClean="0">
                              <a:latin typeface="Cambria Math"/>
                            </a:rPr>
                            <m:t>𝑘</m:t>
                          </m:r>
                        </m:e>
                        <m:sub>
                          <m:r>
                            <a:rPr lang="en-GB" b="0" i="1" smtClean="0">
                              <a:latin typeface="Cambria Math"/>
                            </a:rPr>
                            <m:t>𝑦</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𝑦</m:t>
                          </m:r>
                        </m:sub>
                      </m:sSub>
                      <m:r>
                        <a:rPr lang="en-GB" b="0" i="1" smtClean="0">
                          <a:latin typeface="Cambria Math"/>
                        </a:rPr>
                        <m:t>)</m:t>
                      </m:r>
                    </m:oMath>
                  </m:oMathPara>
                </a14:m>
                <a:endParaRPr lang="nl-NL" dirty="0" smtClean="0"/>
              </a:p>
              <a:p>
                <a:pPr marL="0" indent="0">
                  <a:buNone/>
                </a:pPr>
                <a:r>
                  <a:rPr lang="en-GB" dirty="0" smtClean="0"/>
                  <a:t>given that there is limited amount of capital and </a:t>
                </a:r>
                <a:r>
                  <a:rPr lang="en-GB" dirty="0" err="1" smtClean="0"/>
                  <a:t>labor</a:t>
                </a:r>
                <a:r>
                  <a:rPr lang="en-GB"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a:rPr>
                          </m:ctrlPr>
                        </m:sSubPr>
                        <m:e>
                          <m:r>
                            <a:rPr lang="en-GB" b="0" i="1" smtClean="0">
                              <a:latin typeface="Cambria Math"/>
                            </a:rPr>
                            <m:t>𝑘</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rPr>
                            <m:t>𝑘</m:t>
                          </m:r>
                        </m:e>
                        <m:sub>
                          <m:r>
                            <a:rPr lang="en-GB" b="0" i="1" smtClean="0">
                              <a:latin typeface="Cambria Math"/>
                            </a:rPr>
                            <m:t>𝑦</m:t>
                          </m:r>
                        </m:sub>
                      </m:sSub>
                      <m:r>
                        <a:rPr lang="en-GB" b="0" i="1" smtClean="0">
                          <a:latin typeface="Cambria Math"/>
                        </a:rPr>
                        <m:t>=</m:t>
                      </m:r>
                      <m:acc>
                        <m:accPr>
                          <m:chr m:val="̅"/>
                          <m:ctrlPr>
                            <a:rPr lang="en-GB" b="0" i="1" smtClean="0">
                              <a:latin typeface="Cambria Math"/>
                            </a:rPr>
                          </m:ctrlPr>
                        </m:accPr>
                        <m:e>
                          <m:r>
                            <a:rPr lang="en-GB" b="0" i="1" smtClean="0">
                              <a:latin typeface="Cambria Math"/>
                            </a:rPr>
                            <m:t>𝐾</m:t>
                          </m:r>
                        </m:e>
                      </m:acc>
                    </m:oMath>
                  </m:oMathPara>
                </a14:m>
                <a:endParaRPr lang="en-GB" b="0" dirty="0" smtClean="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a:rPr>
                          </m:ctrlPr>
                        </m:sSubPr>
                        <m:e>
                          <m:r>
                            <a:rPr lang="en-GB" b="0" i="1" smtClean="0">
                              <a:latin typeface="Cambria Math"/>
                              <a:ea typeface="Cambria Math"/>
                            </a:rPr>
                            <m:t>ℓ</m:t>
                          </m:r>
                        </m:e>
                        <m:sub>
                          <m:r>
                            <a:rPr lang="en-GB" b="0" i="1" smtClean="0">
                              <a:latin typeface="Cambria Math"/>
                            </a:rPr>
                            <m:t>𝑥</m:t>
                          </m:r>
                        </m:sub>
                      </m:sSub>
                      <m:r>
                        <a:rPr lang="en-GB" b="0" i="1" smtClean="0">
                          <a:latin typeface="Cambria Math"/>
                        </a:rPr>
                        <m:t>+</m:t>
                      </m:r>
                      <m:sSub>
                        <m:sSubPr>
                          <m:ctrlPr>
                            <a:rPr lang="en-GB" b="0" i="1" smtClean="0">
                              <a:latin typeface="Cambria Math"/>
                            </a:rPr>
                          </m:ctrlPr>
                        </m:sSubPr>
                        <m:e>
                          <m:r>
                            <a:rPr lang="en-GB" b="0" i="1" smtClean="0">
                              <a:latin typeface="Cambria Math"/>
                              <a:ea typeface="Cambria Math"/>
                            </a:rPr>
                            <m:t>ℓ</m:t>
                          </m:r>
                        </m:e>
                        <m:sub>
                          <m:r>
                            <a:rPr lang="en-GB" b="0" i="1" smtClean="0">
                              <a:latin typeface="Cambria Math"/>
                              <a:ea typeface="Cambria Math"/>
                            </a:rPr>
                            <m:t>𝑦</m:t>
                          </m:r>
                        </m:sub>
                      </m:sSub>
                      <m:r>
                        <a:rPr lang="en-GB" b="0" i="1" smtClean="0">
                          <a:latin typeface="Cambria Math"/>
                        </a:rPr>
                        <m:t>=</m:t>
                      </m:r>
                      <m:acc>
                        <m:accPr>
                          <m:chr m:val="̅"/>
                          <m:ctrlPr>
                            <a:rPr lang="en-GB" b="0" i="1" smtClean="0">
                              <a:latin typeface="Cambria Math"/>
                            </a:rPr>
                          </m:ctrlPr>
                        </m:accPr>
                        <m:e>
                          <m:r>
                            <a:rPr lang="en-GB" b="0" i="1" smtClean="0">
                              <a:latin typeface="Cambria Math"/>
                            </a:rPr>
                            <m:t>𝐿</m:t>
                          </m:r>
                        </m:e>
                      </m:acc>
                    </m:oMath>
                  </m:oMathPara>
                </a14:m>
                <a:endParaRPr lang="en-GB" dirty="0" smtClean="0"/>
              </a:p>
              <a:p>
                <a:pPr marL="0" indent="0">
                  <a:buNone/>
                </a:pP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r="-1704"/>
                </a:stretch>
              </a:blipFill>
            </p:spPr>
            <p:txBody>
              <a:bodyPr/>
              <a:lstStyle/>
              <a:p>
                <a:r>
                  <a:rPr lang="nl-NL">
                    <a:noFill/>
                  </a:rPr>
                  <a:t> </a:t>
                </a:r>
              </a:p>
            </p:txBody>
          </p:sp>
        </mc:Fallback>
      </mc:AlternateContent>
    </p:spTree>
    <p:extLst>
      <p:ext uri="{BB962C8B-B14F-4D97-AF65-F5344CB8AC3E}">
        <p14:creationId xmlns:p14="http://schemas.microsoft.com/office/powerpoint/2010/main" val="1858037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Production Edgeworth box and the efficient production set</a:t>
            </a:r>
            <a:endParaRPr lang="nl-NL" dirty="0"/>
          </a:p>
        </p:txBody>
      </p:sp>
      <p:sp>
        <p:nvSpPr>
          <p:cNvPr id="4" name="Rectangle 3"/>
          <p:cNvSpPr/>
          <p:nvPr/>
        </p:nvSpPr>
        <p:spPr>
          <a:xfrm>
            <a:off x="1547664" y="2348880"/>
            <a:ext cx="5904656" cy="3096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 name="Straight Arrow Connector 5"/>
          <p:cNvCxnSpPr/>
          <p:nvPr/>
        </p:nvCxnSpPr>
        <p:spPr>
          <a:xfrm>
            <a:off x="1619672" y="6021288"/>
            <a:ext cx="590465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899592" y="2348880"/>
            <a:ext cx="0" cy="309634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05617" y="3140968"/>
                <a:ext cx="57701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NL" sz="3200" i="1" smtClean="0">
                              <a:latin typeface="Cambria Math"/>
                            </a:rPr>
                          </m:ctrlPr>
                        </m:accPr>
                        <m:e>
                          <m:r>
                            <a:rPr lang="en-GB" sz="3200" b="0" i="1" smtClean="0">
                              <a:latin typeface="Cambria Math"/>
                            </a:rPr>
                            <m:t>𝐾</m:t>
                          </m:r>
                        </m:e>
                      </m:acc>
                    </m:oMath>
                  </m:oMathPara>
                </a14:m>
                <a:endParaRPr lang="nl-NL"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205617" y="3140968"/>
                <a:ext cx="577017" cy="584775"/>
              </a:xfrm>
              <a:prstGeom prst="rect">
                <a:avLst/>
              </a:prstGeom>
              <a:blipFill rotWithShape="1">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14800" y="6046097"/>
                <a:ext cx="50404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nl-NL" sz="3200" i="1" smtClean="0">
                              <a:latin typeface="Cambria Math"/>
                            </a:rPr>
                          </m:ctrlPr>
                        </m:accPr>
                        <m:e>
                          <m:r>
                            <a:rPr lang="en-GB" sz="3200" b="0" i="1" smtClean="0">
                              <a:latin typeface="Cambria Math"/>
                            </a:rPr>
                            <m:t>𝐿</m:t>
                          </m:r>
                        </m:e>
                      </m:acc>
                    </m:oMath>
                  </m:oMathPara>
                </a14:m>
                <a:endParaRPr lang="nl-NL"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4114800" y="6046097"/>
                <a:ext cx="504049" cy="584775"/>
              </a:xfrm>
              <a:prstGeom prst="rect">
                <a:avLst/>
              </a:prstGeom>
              <a:blipFill rotWithShape="1">
                <a:blip r:embed="rId3"/>
                <a:stretch>
                  <a:fillRect/>
                </a:stretch>
              </a:blipFill>
            </p:spPr>
            <p:txBody>
              <a:bodyPr/>
              <a:lstStyle/>
              <a:p>
                <a:r>
                  <a:rPr lang="nl-NL">
                    <a:noFill/>
                  </a:rPr>
                  <a:t> </a:t>
                </a:r>
              </a:p>
            </p:txBody>
          </p:sp>
        </mc:Fallback>
      </mc:AlternateContent>
      <p:sp>
        <p:nvSpPr>
          <p:cNvPr id="11" name="Oval 10"/>
          <p:cNvSpPr/>
          <p:nvPr/>
        </p:nvSpPr>
        <p:spPr>
          <a:xfrm flipH="1">
            <a:off x="1475655" y="5360071"/>
            <a:ext cx="216025" cy="1308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p:cNvSpPr/>
          <p:nvPr/>
        </p:nvSpPr>
        <p:spPr>
          <a:xfrm flipH="1">
            <a:off x="7344307" y="2283444"/>
            <a:ext cx="216025" cy="1308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3" name="TextBox 12"/>
              <p:cNvSpPr txBox="1"/>
              <p:nvPr/>
            </p:nvSpPr>
            <p:spPr>
              <a:xfrm>
                <a:off x="967567" y="5425507"/>
                <a:ext cx="5080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𝑥</m:t>
                      </m:r>
                    </m:oMath>
                  </m:oMathPara>
                </a14:m>
                <a:endParaRPr lang="nl-NL"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967567" y="5425507"/>
                <a:ext cx="508088" cy="584775"/>
              </a:xfrm>
              <a:prstGeom prst="rect">
                <a:avLst/>
              </a:prstGeom>
              <a:blipFill rotWithShape="1">
                <a:blip r:embed="rId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446978" y="1829541"/>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𝑦</m:t>
                      </m:r>
                    </m:oMath>
                  </m:oMathPara>
                </a14:m>
                <a:endParaRPr lang="nl-NL"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446978" y="1829541"/>
                <a:ext cx="513859" cy="584775"/>
              </a:xfrm>
              <a:prstGeom prst="rect">
                <a:avLst/>
              </a:prstGeom>
              <a:blipFill rotWithShape="1">
                <a:blip r:embed="rId5"/>
                <a:stretch>
                  <a:fillRect/>
                </a:stretch>
              </a:blipFill>
            </p:spPr>
            <p:txBody>
              <a:bodyPr/>
              <a:lstStyle/>
              <a:p>
                <a:r>
                  <a:rPr lang="nl-NL">
                    <a:noFill/>
                  </a:rPr>
                  <a:t> </a:t>
                </a:r>
              </a:p>
            </p:txBody>
          </p:sp>
        </mc:Fallback>
      </mc:AlternateContent>
      <p:cxnSp>
        <p:nvCxnSpPr>
          <p:cNvPr id="16" name="Straight Arrow Connector 15"/>
          <p:cNvCxnSpPr>
            <a:stCxn id="13" idx="0"/>
          </p:cNvCxnSpPr>
          <p:nvPr/>
        </p:nvCxnSpPr>
        <p:spPr>
          <a:xfrm flipV="1">
            <a:off x="1221611" y="3897052"/>
            <a:ext cx="0" cy="1528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83667" y="5717894"/>
            <a:ext cx="14041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899592" y="3312277"/>
                <a:ext cx="70506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oMath>
                  </m:oMathPara>
                </a14:m>
                <a:endParaRPr lang="nl-NL" sz="3200" dirty="0"/>
              </a:p>
            </p:txBody>
          </p:sp>
        </mc:Choice>
        <mc:Fallback xmlns="">
          <p:sp>
            <p:nvSpPr>
              <p:cNvPr id="19" name="Rectangle 18"/>
              <p:cNvSpPr>
                <a:spLocks noRot="1" noChangeAspect="1" noMove="1" noResize="1" noEditPoints="1" noAdjustHandles="1" noChangeArrowheads="1" noChangeShapeType="1" noTextEdit="1"/>
              </p:cNvSpPr>
              <p:nvPr/>
            </p:nvSpPr>
            <p:spPr>
              <a:xfrm>
                <a:off x="899592" y="3312277"/>
                <a:ext cx="705065" cy="584775"/>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2987824" y="5425507"/>
                <a:ext cx="6922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𝑥</m:t>
                          </m:r>
                        </m:sub>
                      </m:sSub>
                    </m:oMath>
                  </m:oMathPara>
                </a14:m>
                <a:endParaRPr lang="nl-NL" sz="3200" dirty="0"/>
              </a:p>
            </p:txBody>
          </p:sp>
        </mc:Choice>
        <mc:Fallback xmlns="">
          <p:sp>
            <p:nvSpPr>
              <p:cNvPr id="21" name="Rectangle 20"/>
              <p:cNvSpPr>
                <a:spLocks noRot="1" noChangeAspect="1" noMove="1" noResize="1" noEditPoints="1" noAdjustHandles="1" noChangeArrowheads="1" noChangeShapeType="1" noTextEdit="1"/>
              </p:cNvSpPr>
              <p:nvPr/>
            </p:nvSpPr>
            <p:spPr>
              <a:xfrm>
                <a:off x="2987824" y="5425507"/>
                <a:ext cx="692241" cy="584775"/>
              </a:xfrm>
              <a:prstGeom prst="rect">
                <a:avLst/>
              </a:prstGeom>
              <a:blipFill rotWithShape="1">
                <a:blip r:embed="rId7"/>
                <a:stretch>
                  <a:fillRect/>
                </a:stretch>
              </a:blipFill>
            </p:spPr>
            <p:txBody>
              <a:bodyPr/>
              <a:lstStyle/>
              <a:p>
                <a:r>
                  <a:rPr lang="nl-NL">
                    <a:noFill/>
                  </a:rPr>
                  <a:t> </a:t>
                </a:r>
              </a:p>
            </p:txBody>
          </p:sp>
        </mc:Fallback>
      </mc:AlternateContent>
      <p:cxnSp>
        <p:nvCxnSpPr>
          <p:cNvPr id="23" name="Straight Arrow Connector 22"/>
          <p:cNvCxnSpPr/>
          <p:nvPr/>
        </p:nvCxnSpPr>
        <p:spPr>
          <a:xfrm>
            <a:off x="7960837" y="2414316"/>
            <a:ext cx="0" cy="11903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7608304" y="3624392"/>
                <a:ext cx="717183" cy="6236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oMath>
                  </m:oMathPara>
                </a14:m>
                <a:endParaRPr lang="nl-NL" sz="3200" dirty="0"/>
              </a:p>
            </p:txBody>
          </p:sp>
        </mc:Choice>
        <mc:Fallback xmlns="">
          <p:sp>
            <p:nvSpPr>
              <p:cNvPr id="24" name="Rectangle 23"/>
              <p:cNvSpPr>
                <a:spLocks noRot="1" noChangeAspect="1" noMove="1" noResize="1" noEditPoints="1" noAdjustHandles="1" noChangeArrowheads="1" noChangeShapeType="1" noTextEdit="1"/>
              </p:cNvSpPr>
              <p:nvPr/>
            </p:nvSpPr>
            <p:spPr>
              <a:xfrm>
                <a:off x="7608304" y="3624392"/>
                <a:ext cx="717183" cy="623632"/>
              </a:xfrm>
              <a:prstGeom prst="rect">
                <a:avLst/>
              </a:prstGeom>
              <a:blipFill rotWithShape="1">
                <a:blip r:embed="rId8"/>
                <a:stretch>
                  <a:fillRect/>
                </a:stretch>
              </a:blipFill>
            </p:spPr>
            <p:txBody>
              <a:bodyPr/>
              <a:lstStyle/>
              <a:p>
                <a:r>
                  <a:rPr lang="nl-NL">
                    <a:noFill/>
                  </a:rPr>
                  <a:t> </a:t>
                </a:r>
              </a:p>
            </p:txBody>
          </p:sp>
        </mc:Fallback>
      </mc:AlternateContent>
      <p:cxnSp>
        <p:nvCxnSpPr>
          <p:cNvPr id="26" name="Straight Arrow Connector 25"/>
          <p:cNvCxnSpPr/>
          <p:nvPr/>
        </p:nvCxnSpPr>
        <p:spPr>
          <a:xfrm flipH="1">
            <a:off x="5436096" y="1916832"/>
            <a:ext cx="19082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4875753" y="1624444"/>
                <a:ext cx="704359" cy="6236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𝑦</m:t>
                          </m:r>
                        </m:sub>
                      </m:sSub>
                    </m:oMath>
                  </m:oMathPara>
                </a14:m>
                <a:endParaRPr lang="nl-NL" sz="3200" dirty="0"/>
              </a:p>
            </p:txBody>
          </p:sp>
        </mc:Choice>
        <mc:Fallback xmlns="">
          <p:sp>
            <p:nvSpPr>
              <p:cNvPr id="27" name="Rectangle 26"/>
              <p:cNvSpPr>
                <a:spLocks noRot="1" noChangeAspect="1" noMove="1" noResize="1" noEditPoints="1" noAdjustHandles="1" noChangeArrowheads="1" noChangeShapeType="1" noTextEdit="1"/>
              </p:cNvSpPr>
              <p:nvPr/>
            </p:nvSpPr>
            <p:spPr>
              <a:xfrm>
                <a:off x="4875753" y="1624444"/>
                <a:ext cx="704359" cy="623632"/>
              </a:xfrm>
              <a:prstGeom prst="rect">
                <a:avLst/>
              </a:prstGeom>
              <a:blipFill rotWithShape="1">
                <a:blip r:embed="rId9"/>
                <a:stretch>
                  <a:fillRect/>
                </a:stretch>
              </a:blipFill>
            </p:spPr>
            <p:txBody>
              <a:bodyPr/>
              <a:lstStyle/>
              <a:p>
                <a:r>
                  <a:rPr lang="nl-NL">
                    <a:noFill/>
                  </a:rPr>
                  <a:t> </a:t>
                </a:r>
              </a:p>
            </p:txBody>
          </p:sp>
        </mc:Fallback>
      </mc:AlternateContent>
      <p:sp>
        <p:nvSpPr>
          <p:cNvPr id="28" name="Freeform 27"/>
          <p:cNvSpPr/>
          <p:nvPr/>
        </p:nvSpPr>
        <p:spPr>
          <a:xfrm>
            <a:off x="1963080" y="3972917"/>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Freeform 28"/>
          <p:cNvSpPr/>
          <p:nvPr/>
        </p:nvSpPr>
        <p:spPr>
          <a:xfrm>
            <a:off x="2892055" y="3476087"/>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Freeform 29"/>
          <p:cNvSpPr/>
          <p:nvPr/>
        </p:nvSpPr>
        <p:spPr>
          <a:xfrm>
            <a:off x="4400464" y="3233214"/>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5877829" y="2715234"/>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Freeform 31"/>
          <p:cNvSpPr/>
          <p:nvPr/>
        </p:nvSpPr>
        <p:spPr>
          <a:xfrm rot="10567012">
            <a:off x="1641145" y="4447762"/>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Freeform 32"/>
          <p:cNvSpPr/>
          <p:nvPr/>
        </p:nvSpPr>
        <p:spPr>
          <a:xfrm rot="10567012">
            <a:off x="2445663" y="3822550"/>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Freeform 33"/>
          <p:cNvSpPr/>
          <p:nvPr/>
        </p:nvSpPr>
        <p:spPr>
          <a:xfrm rot="10567012">
            <a:off x="3885823" y="3534518"/>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reeform 34"/>
          <p:cNvSpPr/>
          <p:nvPr/>
        </p:nvSpPr>
        <p:spPr>
          <a:xfrm rot="10567012">
            <a:off x="5325983" y="3007602"/>
            <a:ext cx="1024744" cy="1035960"/>
          </a:xfrm>
          <a:custGeom>
            <a:avLst/>
            <a:gdLst>
              <a:gd name="connsiteX0" fmla="*/ 4019 w 1024744"/>
              <a:gd name="connsiteY0" fmla="*/ 3660 h 1035960"/>
              <a:gd name="connsiteX1" fmla="*/ 25284 w 1024744"/>
              <a:gd name="connsiteY1" fmla="*/ 88720 h 1035960"/>
              <a:gd name="connsiteX2" fmla="*/ 195405 w 1024744"/>
              <a:gd name="connsiteY2" fmla="*/ 599083 h 1035960"/>
              <a:gd name="connsiteX3" fmla="*/ 705768 w 1024744"/>
              <a:gd name="connsiteY3" fmla="*/ 981855 h 1035960"/>
              <a:gd name="connsiteX4" fmla="*/ 1024744 w 1024744"/>
              <a:gd name="connsiteY4" fmla="*/ 1024385 h 1035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4" h="1035960">
                <a:moveTo>
                  <a:pt x="4019" y="3660"/>
                </a:moveTo>
                <a:cubicBezTo>
                  <a:pt x="-1298" y="-3429"/>
                  <a:pt x="-6614" y="-10517"/>
                  <a:pt x="25284" y="88720"/>
                </a:cubicBezTo>
                <a:cubicBezTo>
                  <a:pt x="57182" y="187957"/>
                  <a:pt x="81991" y="450227"/>
                  <a:pt x="195405" y="599083"/>
                </a:cubicBezTo>
                <a:cubicBezTo>
                  <a:pt x="308819" y="747939"/>
                  <a:pt x="567545" y="910971"/>
                  <a:pt x="705768" y="981855"/>
                </a:cubicBezTo>
                <a:cubicBezTo>
                  <a:pt x="843991" y="1052739"/>
                  <a:pt x="934367" y="1038562"/>
                  <a:pt x="1024744" y="102438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36" name="Rectangle 35"/>
              <p:cNvSpPr/>
              <p:nvPr/>
            </p:nvSpPr>
            <p:spPr>
              <a:xfrm>
                <a:off x="1800984" y="3407870"/>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1</m:t>
                          </m:r>
                        </m:sub>
                      </m:sSub>
                    </m:oMath>
                  </m:oMathPara>
                </a14:m>
                <a:endParaRPr lang="nl-NL" sz="3200" dirty="0"/>
              </a:p>
            </p:txBody>
          </p:sp>
        </mc:Choice>
        <mc:Fallback xmlns="">
          <p:sp>
            <p:nvSpPr>
              <p:cNvPr id="36" name="Rectangle 35"/>
              <p:cNvSpPr>
                <a:spLocks noRot="1" noChangeAspect="1" noMove="1" noResize="1" noEditPoints="1" noAdjustHandles="1" noChangeArrowheads="1" noChangeShapeType="1" noTextEdit="1"/>
              </p:cNvSpPr>
              <p:nvPr/>
            </p:nvSpPr>
            <p:spPr>
              <a:xfrm>
                <a:off x="1800984" y="3407870"/>
                <a:ext cx="672364" cy="584775"/>
              </a:xfrm>
              <a:prstGeom prst="rect">
                <a:avLst/>
              </a:prstGeom>
              <a:blipFill rotWithShape="1">
                <a:blip r:embed="rId10"/>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2099436" y="4869160"/>
                <a:ext cx="6670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4</m:t>
                          </m:r>
                        </m:sub>
                      </m:sSub>
                    </m:oMath>
                  </m:oMathPara>
                </a14:m>
                <a:endParaRPr lang="nl-NL" sz="3200" dirty="0"/>
              </a:p>
            </p:txBody>
          </p:sp>
        </mc:Choice>
        <mc:Fallback xmlns="">
          <p:sp>
            <p:nvSpPr>
              <p:cNvPr id="37" name="Rectangle 36"/>
              <p:cNvSpPr>
                <a:spLocks noRot="1" noChangeAspect="1" noMove="1" noResize="1" noEditPoints="1" noAdjustHandles="1" noChangeArrowheads="1" noChangeShapeType="1" noTextEdit="1"/>
              </p:cNvSpPr>
              <p:nvPr/>
            </p:nvSpPr>
            <p:spPr>
              <a:xfrm>
                <a:off x="2099436" y="4869160"/>
                <a:ext cx="667041" cy="584775"/>
              </a:xfrm>
              <a:prstGeom prst="rect">
                <a:avLst/>
              </a:prstGeom>
              <a:blipFill rotWithShape="1">
                <a:blip r:embed="rId11"/>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814419" y="3068960"/>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2</m:t>
                          </m:r>
                        </m:sub>
                      </m:sSub>
                    </m:oMath>
                  </m:oMathPara>
                </a14:m>
                <a:endParaRPr lang="nl-NL" sz="3200" dirty="0"/>
              </a:p>
            </p:txBody>
          </p:sp>
        </mc:Choice>
        <mc:Fallback xmlns="">
          <p:sp>
            <p:nvSpPr>
              <p:cNvPr id="38" name="Rectangle 37"/>
              <p:cNvSpPr>
                <a:spLocks noRot="1" noChangeAspect="1" noMove="1" noResize="1" noEditPoints="1" noAdjustHandles="1" noChangeArrowheads="1" noChangeShapeType="1" noTextEdit="1"/>
              </p:cNvSpPr>
              <p:nvPr/>
            </p:nvSpPr>
            <p:spPr>
              <a:xfrm>
                <a:off x="2814419" y="3068960"/>
                <a:ext cx="681853" cy="584775"/>
              </a:xfrm>
              <a:prstGeom prst="rect">
                <a:avLst/>
              </a:prstGeom>
              <a:blipFill rotWithShape="1">
                <a:blip r:embed="rId1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112871" y="4530250"/>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3</m:t>
                          </m:r>
                        </m:sub>
                      </m:sSub>
                    </m:oMath>
                  </m:oMathPara>
                </a14:m>
                <a:endParaRPr lang="nl-NL" sz="3200" dirty="0"/>
              </a:p>
            </p:txBody>
          </p:sp>
        </mc:Choice>
        <mc:Fallback xmlns="">
          <p:sp>
            <p:nvSpPr>
              <p:cNvPr id="39" name="Rectangle 38"/>
              <p:cNvSpPr>
                <a:spLocks noRot="1" noChangeAspect="1" noMove="1" noResize="1" noEditPoints="1" noAdjustHandles="1" noChangeArrowheads="1" noChangeShapeType="1" noTextEdit="1"/>
              </p:cNvSpPr>
              <p:nvPr/>
            </p:nvSpPr>
            <p:spPr>
              <a:xfrm>
                <a:off x="3112871" y="4530250"/>
                <a:ext cx="684611" cy="584775"/>
              </a:xfrm>
              <a:prstGeom prst="rect">
                <a:avLst/>
              </a:prstGeom>
              <a:blipFill rotWithShape="1">
                <a:blip r:embed="rId1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4110563" y="2708920"/>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3</m:t>
                          </m:r>
                        </m:sub>
                      </m:sSub>
                    </m:oMath>
                  </m:oMathPara>
                </a14:m>
                <a:endParaRPr lang="nl-NL" sz="3200" dirty="0"/>
              </a:p>
            </p:txBody>
          </p:sp>
        </mc:Choice>
        <mc:Fallback xmlns="">
          <p:sp>
            <p:nvSpPr>
              <p:cNvPr id="40" name="Rectangle 39"/>
              <p:cNvSpPr>
                <a:spLocks noRot="1" noChangeAspect="1" noMove="1" noResize="1" noEditPoints="1" noAdjustHandles="1" noChangeArrowheads="1" noChangeShapeType="1" noTextEdit="1"/>
              </p:cNvSpPr>
              <p:nvPr/>
            </p:nvSpPr>
            <p:spPr>
              <a:xfrm>
                <a:off x="4110563" y="2708920"/>
                <a:ext cx="681853" cy="584775"/>
              </a:xfrm>
              <a:prstGeom prst="rect">
                <a:avLst/>
              </a:prstGeom>
              <a:blipFill rotWithShape="1">
                <a:blip r:embed="rId14"/>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409015" y="4170210"/>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2</m:t>
                          </m:r>
                        </m:sub>
                      </m:sSub>
                    </m:oMath>
                  </m:oMathPara>
                </a14:m>
                <a:endParaRPr lang="nl-NL" sz="3200" dirty="0"/>
              </a:p>
            </p:txBody>
          </p:sp>
        </mc:Choice>
        <mc:Fallback xmlns="">
          <p:sp>
            <p:nvSpPr>
              <p:cNvPr id="41" name="Rectangle 40"/>
              <p:cNvSpPr>
                <a:spLocks noRot="1" noChangeAspect="1" noMove="1" noResize="1" noEditPoints="1" noAdjustHandles="1" noChangeArrowheads="1" noChangeShapeType="1" noTextEdit="1"/>
              </p:cNvSpPr>
              <p:nvPr/>
            </p:nvSpPr>
            <p:spPr>
              <a:xfrm>
                <a:off x="4409015" y="4170210"/>
                <a:ext cx="684611" cy="584775"/>
              </a:xfrm>
              <a:prstGeom prst="rect">
                <a:avLst/>
              </a:prstGeom>
              <a:blipFill rotWithShape="1">
                <a:blip r:embed="rId1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5652120" y="2276872"/>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4</m:t>
                          </m:r>
                        </m:sub>
                      </m:sSub>
                    </m:oMath>
                  </m:oMathPara>
                </a14:m>
                <a:endParaRPr lang="nl-NL" sz="3200" dirty="0"/>
              </a:p>
            </p:txBody>
          </p:sp>
        </mc:Choice>
        <mc:Fallback xmlns="">
          <p:sp>
            <p:nvSpPr>
              <p:cNvPr id="42" name="Rectangle 41"/>
              <p:cNvSpPr>
                <a:spLocks noRot="1" noChangeAspect="1" noMove="1" noResize="1" noEditPoints="1" noAdjustHandles="1" noChangeArrowheads="1" noChangeShapeType="1" noTextEdit="1"/>
              </p:cNvSpPr>
              <p:nvPr/>
            </p:nvSpPr>
            <p:spPr>
              <a:xfrm>
                <a:off x="5652120" y="2276872"/>
                <a:ext cx="681853" cy="584775"/>
              </a:xfrm>
              <a:prstGeom prst="rect">
                <a:avLst/>
              </a:prstGeom>
              <a:blipFill rotWithShape="1">
                <a:blip r:embed="rId1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5950572" y="3738162"/>
                <a:ext cx="67512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1</m:t>
                          </m:r>
                        </m:sub>
                      </m:sSub>
                    </m:oMath>
                  </m:oMathPara>
                </a14:m>
                <a:endParaRPr lang="nl-NL" sz="3200" dirty="0"/>
              </a:p>
            </p:txBody>
          </p:sp>
        </mc:Choice>
        <mc:Fallback xmlns="">
          <p:sp>
            <p:nvSpPr>
              <p:cNvPr id="43" name="Rectangle 42"/>
              <p:cNvSpPr>
                <a:spLocks noRot="1" noChangeAspect="1" noMove="1" noResize="1" noEditPoints="1" noAdjustHandles="1" noChangeArrowheads="1" noChangeShapeType="1" noTextEdit="1"/>
              </p:cNvSpPr>
              <p:nvPr/>
            </p:nvSpPr>
            <p:spPr>
              <a:xfrm>
                <a:off x="5950572" y="3738162"/>
                <a:ext cx="675121" cy="584775"/>
              </a:xfrm>
              <a:prstGeom prst="rect">
                <a:avLst/>
              </a:prstGeom>
              <a:blipFill rotWithShape="1">
                <a:blip r:embed="rId17"/>
                <a:stretch>
                  <a:fillRect/>
                </a:stretch>
              </a:blipFill>
            </p:spPr>
            <p:txBody>
              <a:bodyPr/>
              <a:lstStyle/>
              <a:p>
                <a:r>
                  <a:rPr lang="nl-NL">
                    <a:noFill/>
                  </a:rPr>
                  <a:t> </a:t>
                </a:r>
              </a:p>
            </p:txBody>
          </p:sp>
        </mc:Fallback>
      </mc:AlternateContent>
      <p:sp>
        <p:nvSpPr>
          <p:cNvPr id="44" name="Freeform 43"/>
          <p:cNvSpPr/>
          <p:nvPr/>
        </p:nvSpPr>
        <p:spPr>
          <a:xfrm>
            <a:off x="1616149" y="2360428"/>
            <a:ext cx="5826642" cy="3062177"/>
          </a:xfrm>
          <a:custGeom>
            <a:avLst/>
            <a:gdLst>
              <a:gd name="connsiteX0" fmla="*/ 0 w 5826642"/>
              <a:gd name="connsiteY0" fmla="*/ 3062177 h 3062177"/>
              <a:gd name="connsiteX1" fmla="*/ 637953 w 5826642"/>
              <a:gd name="connsiteY1" fmla="*/ 2339163 h 3062177"/>
              <a:gd name="connsiteX2" fmla="*/ 1637414 w 5826642"/>
              <a:gd name="connsiteY2" fmla="*/ 1828800 h 3062177"/>
              <a:gd name="connsiteX3" fmla="*/ 3104707 w 5826642"/>
              <a:gd name="connsiteY3" fmla="*/ 1552353 h 3062177"/>
              <a:gd name="connsiteX4" fmla="*/ 4444409 w 5826642"/>
              <a:gd name="connsiteY4" fmla="*/ 999460 h 3062177"/>
              <a:gd name="connsiteX5" fmla="*/ 5826642 w 5826642"/>
              <a:gd name="connsiteY5" fmla="*/ 0 h 306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6642" h="3062177">
                <a:moveTo>
                  <a:pt x="0" y="3062177"/>
                </a:moveTo>
                <a:cubicBezTo>
                  <a:pt x="182525" y="2803451"/>
                  <a:pt x="365051" y="2544726"/>
                  <a:pt x="637953" y="2339163"/>
                </a:cubicBezTo>
                <a:cubicBezTo>
                  <a:pt x="910855" y="2133600"/>
                  <a:pt x="1226288" y="1959935"/>
                  <a:pt x="1637414" y="1828800"/>
                </a:cubicBezTo>
                <a:cubicBezTo>
                  <a:pt x="2048540" y="1697665"/>
                  <a:pt x="2636875" y="1690576"/>
                  <a:pt x="3104707" y="1552353"/>
                </a:cubicBezTo>
                <a:cubicBezTo>
                  <a:pt x="3572539" y="1414130"/>
                  <a:pt x="3990753" y="1258185"/>
                  <a:pt x="4444409" y="999460"/>
                </a:cubicBezTo>
                <a:cubicBezTo>
                  <a:pt x="4898065" y="740735"/>
                  <a:pt x="5362353" y="370367"/>
                  <a:pt x="5826642" y="0"/>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TextBox 45"/>
          <p:cNvSpPr txBox="1"/>
          <p:nvPr/>
        </p:nvSpPr>
        <p:spPr>
          <a:xfrm>
            <a:off x="6398517" y="2996952"/>
            <a:ext cx="2061915" cy="646331"/>
          </a:xfrm>
          <a:prstGeom prst="rect">
            <a:avLst/>
          </a:prstGeom>
          <a:noFill/>
        </p:spPr>
        <p:txBody>
          <a:bodyPr wrap="square" rtlCol="0">
            <a:spAutoFit/>
          </a:bodyPr>
          <a:lstStyle/>
          <a:p>
            <a:r>
              <a:rPr lang="en-GB" dirty="0" smtClean="0"/>
              <a:t>Efficient production set</a:t>
            </a:r>
            <a:endParaRPr lang="nl-NL" dirty="0"/>
          </a:p>
        </p:txBody>
      </p:sp>
      <p:cxnSp>
        <p:nvCxnSpPr>
          <p:cNvPr id="48" name="Straight Connector 47"/>
          <p:cNvCxnSpPr/>
          <p:nvPr/>
        </p:nvCxnSpPr>
        <p:spPr>
          <a:xfrm>
            <a:off x="5580112" y="2852936"/>
            <a:ext cx="1011704" cy="954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05208" y="3717032"/>
            <a:ext cx="1335144" cy="1477328"/>
          </a:xfrm>
          <a:prstGeom prst="rect">
            <a:avLst/>
          </a:prstGeom>
          <a:noFill/>
        </p:spPr>
        <p:txBody>
          <a:bodyPr wrap="square" rtlCol="0">
            <a:spAutoFit/>
          </a:bodyPr>
          <a:lstStyle/>
          <a:p>
            <a:r>
              <a:rPr lang="en-GB" dirty="0" smtClean="0"/>
              <a:t>Slope = -w/r = implicit price ratio of </a:t>
            </a:r>
            <a:r>
              <a:rPr lang="en-GB" dirty="0" err="1" smtClean="0"/>
              <a:t>labor</a:t>
            </a:r>
            <a:r>
              <a:rPr lang="en-GB" dirty="0"/>
              <a:t> </a:t>
            </a:r>
            <a:r>
              <a:rPr lang="en-GB" dirty="0" smtClean="0"/>
              <a:t>to capital</a:t>
            </a:r>
            <a:endParaRPr lang="nl-NL" dirty="0"/>
          </a:p>
        </p:txBody>
      </p:sp>
      <p:sp>
        <p:nvSpPr>
          <p:cNvPr id="50" name="TextBox 49"/>
          <p:cNvSpPr txBox="1"/>
          <p:nvPr/>
        </p:nvSpPr>
        <p:spPr>
          <a:xfrm>
            <a:off x="4792416" y="6046097"/>
            <a:ext cx="1833277" cy="584775"/>
          </a:xfrm>
          <a:prstGeom prst="rect">
            <a:avLst/>
          </a:prstGeom>
          <a:noFill/>
        </p:spPr>
        <p:txBody>
          <a:bodyPr wrap="square" rtlCol="0">
            <a:spAutoFit/>
          </a:bodyPr>
          <a:lstStyle/>
          <a:p>
            <a:r>
              <a:rPr lang="en-GB" sz="3200" dirty="0" smtClean="0"/>
              <a:t>(</a:t>
            </a:r>
            <a:r>
              <a:rPr lang="en-GB" sz="3200" dirty="0" err="1" smtClean="0"/>
              <a:t>Labor</a:t>
            </a:r>
            <a:r>
              <a:rPr lang="en-GB" sz="3200" dirty="0" smtClean="0"/>
              <a:t>)</a:t>
            </a:r>
            <a:endParaRPr lang="nl-NL" sz="3200" dirty="0"/>
          </a:p>
        </p:txBody>
      </p:sp>
      <p:sp>
        <p:nvSpPr>
          <p:cNvPr id="51" name="TextBox 50"/>
          <p:cNvSpPr txBox="1"/>
          <p:nvPr/>
        </p:nvSpPr>
        <p:spPr>
          <a:xfrm rot="16200000">
            <a:off x="-444739" y="4197267"/>
            <a:ext cx="1833277" cy="584775"/>
          </a:xfrm>
          <a:prstGeom prst="rect">
            <a:avLst/>
          </a:prstGeom>
          <a:noFill/>
        </p:spPr>
        <p:txBody>
          <a:bodyPr wrap="square" rtlCol="0">
            <a:spAutoFit/>
          </a:bodyPr>
          <a:lstStyle/>
          <a:p>
            <a:r>
              <a:rPr lang="en-GB" sz="3200" dirty="0" smtClean="0"/>
              <a:t>(Capital)</a:t>
            </a:r>
            <a:endParaRPr lang="nl-NL" sz="3200" dirty="0"/>
          </a:p>
        </p:txBody>
      </p:sp>
    </p:spTree>
    <p:extLst>
      <p:ext uri="{BB962C8B-B14F-4D97-AF65-F5344CB8AC3E}">
        <p14:creationId xmlns:p14="http://schemas.microsoft.com/office/powerpoint/2010/main" val="39826090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Efficient allocation of inputs and efficient production set</a:t>
            </a:r>
            <a:endParaRPr lang="nl-NL" dirty="0"/>
          </a:p>
        </p:txBody>
      </p:sp>
      <p:sp>
        <p:nvSpPr>
          <p:cNvPr id="3" name="Content Placeholder 2"/>
          <p:cNvSpPr>
            <a:spLocks noGrp="1"/>
          </p:cNvSpPr>
          <p:nvPr>
            <p:ph idx="1"/>
          </p:nvPr>
        </p:nvSpPr>
        <p:spPr/>
        <p:txBody>
          <a:bodyPr/>
          <a:lstStyle/>
          <a:p>
            <a:pPr marL="0" indent="0">
              <a:buNone/>
            </a:pPr>
            <a:r>
              <a:rPr lang="en-GB" dirty="0" smtClean="0"/>
              <a:t>Efficient allocation of inputs: an allocation of inputs to the production of outputs such that it is not possible to produce more of one good without producing less of another</a:t>
            </a:r>
          </a:p>
          <a:p>
            <a:pPr marL="0" indent="0">
              <a:buNone/>
            </a:pPr>
            <a:r>
              <a:rPr lang="en-GB" dirty="0" smtClean="0"/>
              <a:t>Efficient production set: set of efficient allocation of inputs for all possible level of outputs</a:t>
            </a:r>
            <a:endParaRPr lang="nl-NL" dirty="0"/>
          </a:p>
        </p:txBody>
      </p:sp>
    </p:spTree>
    <p:extLst>
      <p:ext uri="{BB962C8B-B14F-4D97-AF65-F5344CB8AC3E}">
        <p14:creationId xmlns:p14="http://schemas.microsoft.com/office/powerpoint/2010/main" val="2594845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Production possibility frontier</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1612776"/>
              </a:xfrm>
            </p:spPr>
            <p:txBody>
              <a:bodyPr/>
              <a:lstStyle/>
              <a:p>
                <a:pPr marL="0" indent="0">
                  <a:buNone/>
                </a:pPr>
                <a:r>
                  <a:rPr lang="en-GB" dirty="0" smtClean="0"/>
                  <a:t>All efficient combinations of </a:t>
                </a:r>
                <a14:m>
                  <m:oMath xmlns:m="http://schemas.openxmlformats.org/officeDocument/2006/math">
                    <m:r>
                      <a:rPr lang="en-GB" b="0" i="1" smtClean="0">
                        <a:latin typeface="Cambria Math"/>
                      </a:rPr>
                      <m:t>𝑥</m:t>
                    </m:r>
                  </m:oMath>
                </a14:m>
                <a:r>
                  <a:rPr lang="nl-NL" dirty="0" smtClean="0"/>
                  <a:t> and </a:t>
                </a:r>
                <a14:m>
                  <m:oMath xmlns:m="http://schemas.openxmlformats.org/officeDocument/2006/math">
                    <m:r>
                      <a:rPr lang="en-GB" b="0" i="1" smtClean="0">
                        <a:latin typeface="Cambria Math"/>
                      </a:rPr>
                      <m:t>𝑦</m:t>
                    </m:r>
                  </m:oMath>
                </a14:m>
                <a:r>
                  <a:rPr lang="nl-NL" dirty="0" smtClean="0"/>
                  <a:t> </a:t>
                </a:r>
                <a:r>
                  <a:rPr lang="nl-NL" dirty="0" err="1" smtClean="0"/>
                  <a:t>that</a:t>
                </a:r>
                <a:r>
                  <a:rPr lang="nl-NL" dirty="0" smtClean="0"/>
                  <a:t> </a:t>
                </a:r>
                <a:r>
                  <a:rPr lang="nl-NL" dirty="0" err="1" smtClean="0"/>
                  <a:t>an</a:t>
                </a:r>
                <a:r>
                  <a:rPr lang="nl-NL" dirty="0" smtClean="0"/>
                  <a:t> </a:t>
                </a:r>
                <a:r>
                  <a:rPr lang="nl-NL" dirty="0" err="1" smtClean="0"/>
                  <a:t>economy</a:t>
                </a:r>
                <a:r>
                  <a:rPr lang="nl-NL" dirty="0" smtClean="0"/>
                  <a:t> </a:t>
                </a:r>
                <a:r>
                  <a:rPr lang="nl-NL" dirty="0" err="1" smtClean="0"/>
                  <a:t>can</a:t>
                </a:r>
                <a:r>
                  <a:rPr lang="nl-NL" dirty="0" smtClean="0"/>
                  <a:t> produce </a:t>
                </a:r>
                <a:r>
                  <a:rPr lang="nl-NL" dirty="0" err="1" smtClean="0"/>
                  <a:t>given</a:t>
                </a:r>
                <a:r>
                  <a:rPr lang="nl-NL" dirty="0" smtClean="0"/>
                  <a:t> </a:t>
                </a:r>
                <a:r>
                  <a:rPr lang="nl-NL" dirty="0" err="1" smtClean="0"/>
                  <a:t>its</a:t>
                </a:r>
                <a:r>
                  <a:rPr lang="nl-NL" dirty="0" smtClean="0"/>
                  <a:t> resources and </a:t>
                </a:r>
                <a:r>
                  <a:rPr lang="nl-NL" dirty="0" err="1" smtClean="0"/>
                  <a:t>technology</a:t>
                </a:r>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1612776"/>
              </a:xfrm>
              <a:blipFill rotWithShape="1">
                <a:blip r:embed="rId2"/>
                <a:stretch>
                  <a:fillRect l="-1852" t="-4545" b="-8712"/>
                </a:stretch>
              </a:blipFill>
            </p:spPr>
            <p:txBody>
              <a:bodyPr/>
              <a:lstStyle/>
              <a:p>
                <a:r>
                  <a:rPr lang="nl-NL">
                    <a:noFill/>
                  </a:rPr>
                  <a:t> </a:t>
                </a:r>
              </a:p>
            </p:txBody>
          </p:sp>
        </mc:Fallback>
      </mc:AlternateContent>
      <p:cxnSp>
        <p:nvCxnSpPr>
          <p:cNvPr id="5" name="Straight Arrow Connector 4"/>
          <p:cNvCxnSpPr/>
          <p:nvPr/>
        </p:nvCxnSpPr>
        <p:spPr>
          <a:xfrm flipV="1">
            <a:off x="1547664" y="3573016"/>
            <a:ext cx="0"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47664" y="6237312"/>
            <a:ext cx="4608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552353" y="384898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0" name="TextBox 9"/>
              <p:cNvSpPr txBox="1"/>
              <p:nvPr/>
            </p:nvSpPr>
            <p:spPr>
              <a:xfrm>
                <a:off x="5781102" y="6258577"/>
                <a:ext cx="5080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𝑥</m:t>
                      </m:r>
                    </m:oMath>
                  </m:oMathPara>
                </a14:m>
                <a:endParaRPr lang="nl-NL"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5781102" y="6258577"/>
                <a:ext cx="508088" cy="584775"/>
              </a:xfrm>
              <a:prstGeom prst="rect">
                <a:avLst/>
              </a:prstGeom>
              <a:blipFill rotWithShape="1">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77821" y="3140968"/>
                <a:ext cx="51385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a:rPr>
                        <m:t>𝑦</m:t>
                      </m:r>
                    </m:oMath>
                  </m:oMathPara>
                </a14:m>
                <a:endParaRPr lang="nl-NL"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177821" y="3140968"/>
                <a:ext cx="513859" cy="584775"/>
              </a:xfrm>
              <a:prstGeom prst="rect">
                <a:avLst/>
              </a:prstGeom>
              <a:blipFill rotWithShape="1">
                <a:blip r:embed="rId4"/>
                <a:stretch>
                  <a:fillRect/>
                </a:stretch>
              </a:blipFill>
            </p:spPr>
            <p:txBody>
              <a:bodyPr/>
              <a:lstStyle/>
              <a:p>
                <a:r>
                  <a:rPr lang="nl-NL">
                    <a:noFill/>
                  </a:rPr>
                  <a:t> </a:t>
                </a:r>
              </a:p>
            </p:txBody>
          </p:sp>
        </mc:Fallback>
      </mc:AlternateContent>
      <p:cxnSp>
        <p:nvCxnSpPr>
          <p:cNvPr id="13" name="Straight Connector 12"/>
          <p:cNvCxnSpPr/>
          <p:nvPr/>
        </p:nvCxnSpPr>
        <p:spPr>
          <a:xfrm>
            <a:off x="1552353" y="4149080"/>
            <a:ext cx="1003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55776" y="4149080"/>
            <a:ext cx="0" cy="2088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47664" y="4581128"/>
            <a:ext cx="1656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03848" y="4581128"/>
            <a:ext cx="0" cy="1677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47664" y="5157192"/>
            <a:ext cx="2232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779912" y="5135927"/>
            <a:ext cx="0" cy="112265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2219594" y="6237312"/>
                <a:ext cx="67236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1</m:t>
                          </m:r>
                        </m:sub>
                      </m:sSub>
                    </m:oMath>
                  </m:oMathPara>
                </a14:m>
                <a:endParaRPr lang="nl-NL" sz="3200" dirty="0"/>
              </a:p>
            </p:txBody>
          </p:sp>
        </mc:Choice>
        <mc:Fallback xmlns="">
          <p:sp>
            <p:nvSpPr>
              <p:cNvPr id="27" name="Rectangle 26"/>
              <p:cNvSpPr>
                <a:spLocks noRot="1" noChangeAspect="1" noMove="1" noResize="1" noEditPoints="1" noAdjustHandles="1" noChangeArrowheads="1" noChangeShapeType="1" noTextEdit="1"/>
              </p:cNvSpPr>
              <p:nvPr/>
            </p:nvSpPr>
            <p:spPr>
              <a:xfrm>
                <a:off x="2219594" y="6237312"/>
                <a:ext cx="672364" cy="584775"/>
              </a:xfrm>
              <a:prstGeom prst="rect">
                <a:avLst/>
              </a:prstGeom>
              <a:blipFill rotWithShape="1">
                <a:blip r:embed="rId5"/>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952631" y="3789040"/>
                <a:ext cx="66704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4</m:t>
                          </m:r>
                        </m:sub>
                      </m:sSub>
                    </m:oMath>
                  </m:oMathPara>
                </a14:m>
                <a:endParaRPr lang="nl-NL" sz="3200" dirty="0"/>
              </a:p>
            </p:txBody>
          </p:sp>
        </mc:Choice>
        <mc:Fallback xmlns="">
          <p:sp>
            <p:nvSpPr>
              <p:cNvPr id="28" name="Rectangle 27"/>
              <p:cNvSpPr>
                <a:spLocks noRot="1" noChangeAspect="1" noMove="1" noResize="1" noEditPoints="1" noAdjustHandles="1" noChangeArrowheads="1" noChangeShapeType="1" noTextEdit="1"/>
              </p:cNvSpPr>
              <p:nvPr/>
            </p:nvSpPr>
            <p:spPr>
              <a:xfrm>
                <a:off x="952631" y="3789040"/>
                <a:ext cx="667041" cy="584775"/>
              </a:xfrm>
              <a:prstGeom prst="rect">
                <a:avLst/>
              </a:prstGeom>
              <a:blipFill rotWithShape="1">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952631" y="4212377"/>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3</m:t>
                          </m:r>
                        </m:sub>
                      </m:sSub>
                    </m:oMath>
                  </m:oMathPara>
                </a14:m>
                <a:endParaRPr lang="nl-NL" sz="3200" dirty="0"/>
              </a:p>
            </p:txBody>
          </p:sp>
        </mc:Choice>
        <mc:Fallback xmlns="">
          <p:sp>
            <p:nvSpPr>
              <p:cNvPr id="29" name="Rectangle 28"/>
              <p:cNvSpPr>
                <a:spLocks noRot="1" noChangeAspect="1" noMove="1" noResize="1" noEditPoints="1" noAdjustHandles="1" noChangeArrowheads="1" noChangeShapeType="1" noTextEdit="1"/>
              </p:cNvSpPr>
              <p:nvPr/>
            </p:nvSpPr>
            <p:spPr>
              <a:xfrm>
                <a:off x="952631" y="4212377"/>
                <a:ext cx="684611" cy="584775"/>
              </a:xfrm>
              <a:prstGeom prst="rect">
                <a:avLst/>
              </a:prstGeom>
              <a:blipFill rotWithShape="1">
                <a:blip r:embed="rId7"/>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952631" y="4797152"/>
                <a:ext cx="6846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𝑦</m:t>
                          </m:r>
                        </m:e>
                        <m:sub>
                          <m:r>
                            <a:rPr lang="en-GB" sz="3200" b="0" i="1" smtClean="0">
                              <a:latin typeface="Cambria Math"/>
                            </a:rPr>
                            <m:t>2</m:t>
                          </m:r>
                        </m:sub>
                      </m:sSub>
                    </m:oMath>
                  </m:oMathPara>
                </a14:m>
                <a:endParaRPr lang="nl-NL" sz="3200" dirty="0"/>
              </a:p>
            </p:txBody>
          </p:sp>
        </mc:Choice>
        <mc:Fallback xmlns="">
          <p:sp>
            <p:nvSpPr>
              <p:cNvPr id="30" name="Rectangle 29"/>
              <p:cNvSpPr>
                <a:spLocks noRot="1" noChangeAspect="1" noMove="1" noResize="1" noEditPoints="1" noAdjustHandles="1" noChangeArrowheads="1" noChangeShapeType="1" noTextEdit="1"/>
              </p:cNvSpPr>
              <p:nvPr/>
            </p:nvSpPr>
            <p:spPr>
              <a:xfrm>
                <a:off x="952631" y="4797152"/>
                <a:ext cx="684611" cy="584775"/>
              </a:xfrm>
              <a:prstGeom prst="rect">
                <a:avLst/>
              </a:prstGeom>
              <a:blipFill rotWithShape="1">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915816" y="6228601"/>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2</m:t>
                          </m:r>
                        </m:sub>
                      </m:sSub>
                    </m:oMath>
                  </m:oMathPara>
                </a14:m>
                <a:endParaRPr lang="nl-NL" sz="3200" dirty="0"/>
              </a:p>
            </p:txBody>
          </p:sp>
        </mc:Choice>
        <mc:Fallback xmlns="">
          <p:sp>
            <p:nvSpPr>
              <p:cNvPr id="31" name="Rectangle 30"/>
              <p:cNvSpPr>
                <a:spLocks noRot="1" noChangeAspect="1" noMove="1" noResize="1" noEditPoints="1" noAdjustHandles="1" noChangeArrowheads="1" noChangeShapeType="1" noTextEdit="1"/>
              </p:cNvSpPr>
              <p:nvPr/>
            </p:nvSpPr>
            <p:spPr>
              <a:xfrm>
                <a:off x="2915816" y="6228601"/>
                <a:ext cx="681853" cy="584775"/>
              </a:xfrm>
              <a:prstGeom prst="rect">
                <a:avLst/>
              </a:prstGeom>
              <a:blipFill rotWithShape="1">
                <a:blip r:embed="rId9"/>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3467588" y="6228601"/>
                <a:ext cx="6818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𝑥</m:t>
                          </m:r>
                        </m:e>
                        <m:sub>
                          <m:r>
                            <a:rPr lang="en-GB" sz="3200" b="0" i="1" smtClean="0">
                              <a:latin typeface="Cambria Math"/>
                            </a:rPr>
                            <m:t>3</m:t>
                          </m:r>
                        </m:sub>
                      </m:sSub>
                    </m:oMath>
                  </m:oMathPara>
                </a14:m>
                <a:endParaRPr lang="nl-NL" sz="3200" dirty="0"/>
              </a:p>
            </p:txBody>
          </p:sp>
        </mc:Choice>
        <mc:Fallback xmlns="">
          <p:sp>
            <p:nvSpPr>
              <p:cNvPr id="32" name="Rectangle 31"/>
              <p:cNvSpPr>
                <a:spLocks noRot="1" noChangeAspect="1" noMove="1" noResize="1" noEditPoints="1" noAdjustHandles="1" noChangeArrowheads="1" noChangeShapeType="1" noTextEdit="1"/>
              </p:cNvSpPr>
              <p:nvPr/>
            </p:nvSpPr>
            <p:spPr>
              <a:xfrm>
                <a:off x="3467588" y="6228601"/>
                <a:ext cx="681853" cy="584775"/>
              </a:xfrm>
              <a:prstGeom prst="rect">
                <a:avLst/>
              </a:prstGeom>
              <a:blipFill rotWithShape="1">
                <a:blip r:embed="rId10"/>
                <a:stretch>
                  <a:fillRect/>
                </a:stretch>
              </a:blipFill>
            </p:spPr>
            <p:txBody>
              <a:bodyPr/>
              <a:lstStyle/>
              <a:p>
                <a:r>
                  <a:rPr lang="nl-NL">
                    <a:noFill/>
                  </a:rPr>
                  <a:t> </a:t>
                </a:r>
              </a:p>
            </p:txBody>
          </p:sp>
        </mc:Fallback>
      </mc:AlternateContent>
      <p:sp>
        <p:nvSpPr>
          <p:cNvPr id="34" name="Oval 33"/>
          <p:cNvSpPr/>
          <p:nvPr/>
        </p:nvSpPr>
        <p:spPr>
          <a:xfrm>
            <a:off x="2470716" y="4068361"/>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l 35"/>
          <p:cNvSpPr/>
          <p:nvPr/>
        </p:nvSpPr>
        <p:spPr>
          <a:xfrm>
            <a:off x="3131840" y="4500409"/>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l 36"/>
          <p:cNvSpPr/>
          <p:nvPr/>
        </p:nvSpPr>
        <p:spPr>
          <a:xfrm>
            <a:off x="3707904" y="5076473"/>
            <a:ext cx="157068" cy="15272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Straight Arrow Connector 38"/>
          <p:cNvCxnSpPr/>
          <p:nvPr/>
        </p:nvCxnSpPr>
        <p:spPr>
          <a:xfrm flipH="1">
            <a:off x="2663788" y="3848986"/>
            <a:ext cx="2196244" cy="219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467588" y="4081427"/>
            <a:ext cx="1392444" cy="4189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3864972" y="4500409"/>
            <a:ext cx="995060" cy="542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60032" y="3433355"/>
            <a:ext cx="3960440" cy="923330"/>
          </a:xfrm>
          <a:prstGeom prst="rect">
            <a:avLst/>
          </a:prstGeom>
          <a:noFill/>
        </p:spPr>
        <p:txBody>
          <a:bodyPr wrap="square" rtlCol="0">
            <a:spAutoFit/>
          </a:bodyPr>
          <a:lstStyle/>
          <a:p>
            <a:r>
              <a:rPr lang="en-GB" dirty="0" smtClean="0"/>
              <a:t>Production combinations corresponding to efficient allocation of inputs along the  efficient production set</a:t>
            </a:r>
            <a:endParaRPr lang="nl-NL" dirty="0"/>
          </a:p>
        </p:txBody>
      </p:sp>
    </p:spTree>
    <p:extLst>
      <p:ext uri="{BB962C8B-B14F-4D97-AF65-F5344CB8AC3E}">
        <p14:creationId xmlns:p14="http://schemas.microsoft.com/office/powerpoint/2010/main" val="14903162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How to obtain production possibility frontier mathematically?</a:t>
            </a:r>
            <a:endParaRPr lang="nl-NL" dirty="0"/>
          </a:p>
        </p:txBody>
      </p:sp>
      <p:sp>
        <p:nvSpPr>
          <p:cNvPr id="3" name="Content Placeholder 2"/>
          <p:cNvSpPr>
            <a:spLocks noGrp="1"/>
          </p:cNvSpPr>
          <p:nvPr>
            <p:ph idx="1"/>
          </p:nvPr>
        </p:nvSpPr>
        <p:spPr>
          <a:xfrm>
            <a:off x="457200" y="1600201"/>
            <a:ext cx="8229600" cy="2764904"/>
          </a:xfrm>
        </p:spPr>
        <p:txBody>
          <a:bodyPr/>
          <a:lstStyle/>
          <a:p>
            <a:pPr marL="0" indent="0">
              <a:buNone/>
            </a:pPr>
            <a:r>
              <a:rPr lang="en-GB" dirty="0" smtClean="0"/>
              <a:t>Problem formulation: maximize production of one good such subject to constraints that the production of the second good is at a certain level and availability of inputs is limited (balance) </a:t>
            </a:r>
            <a:endParaRPr lang="nl-NL" dirty="0"/>
          </a:p>
        </p:txBody>
      </p:sp>
      <mc:AlternateContent xmlns:mc="http://schemas.openxmlformats.org/markup-compatibility/2006" xmlns:a14="http://schemas.microsoft.com/office/drawing/2010/main">
        <mc:Choice Requires="a14">
          <p:sp>
            <p:nvSpPr>
              <p:cNvPr id="4" name="TextBox 3"/>
              <p:cNvSpPr txBox="1"/>
              <p:nvPr/>
            </p:nvSpPr>
            <p:spPr>
              <a:xfrm>
                <a:off x="2483768" y="4221088"/>
                <a:ext cx="3170291" cy="27249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GB" sz="3200" b="0" i="1" smtClean="0">
                              <a:latin typeface="Cambria Math"/>
                            </a:rPr>
                          </m:ctrlPr>
                        </m:funcPr>
                        <m:fName>
                          <m:r>
                            <m:rPr>
                              <m:sty m:val="p"/>
                            </m:rPr>
                            <a:rPr lang="en-GB" sz="3200" b="0" i="0" smtClean="0">
                              <a:latin typeface="Cambria Math"/>
                            </a:rPr>
                            <m:t>max</m:t>
                          </m:r>
                        </m:fName>
                        <m:e>
                          <m:r>
                            <a:rPr lang="en-GB" sz="3200" b="0" i="1" smtClean="0">
                              <a:latin typeface="Cambria Math"/>
                            </a:rPr>
                            <m:t>𝑥</m:t>
                          </m:r>
                          <m:r>
                            <a:rPr lang="en-GB" sz="3200" b="0" i="1" smtClean="0">
                              <a:latin typeface="Cambria Math"/>
                            </a:rPr>
                            <m:t>(</m:t>
                          </m:r>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r>
                            <a:rPr lang="en-GB" sz="3200" b="0" i="1" smtClean="0">
                              <a:latin typeface="Cambria Math"/>
                            </a:rPr>
                            <m:t>,</m:t>
                          </m:r>
                          <m:sSub>
                            <m:sSubPr>
                              <m:ctrlPr>
                                <a:rPr lang="en-GB" sz="3200" b="0" i="1" smtClean="0">
                                  <a:latin typeface="Cambria Math"/>
                                  <a:ea typeface="Cambria Math"/>
                                </a:rPr>
                              </m:ctrlPr>
                            </m:sSubPr>
                            <m:e>
                              <m:r>
                                <a:rPr lang="en-GB" sz="3200" b="0" i="1" smtClean="0">
                                  <a:latin typeface="Cambria Math"/>
                                  <a:ea typeface="Cambria Math"/>
                                </a:rPr>
                                <m:t>ℓ</m:t>
                              </m:r>
                            </m:e>
                            <m:sub>
                              <m:r>
                                <a:rPr lang="en-GB" sz="3200" b="0" i="1" smtClean="0">
                                  <a:latin typeface="Cambria Math"/>
                                  <a:ea typeface="Cambria Math"/>
                                </a:rPr>
                                <m:t>𝑥</m:t>
                              </m:r>
                            </m:sub>
                          </m:sSub>
                          <m:r>
                            <a:rPr lang="en-GB" sz="3200" b="0" i="1" smtClean="0">
                              <a:latin typeface="Cambria Math"/>
                            </a:rPr>
                            <m:t>)</m:t>
                          </m:r>
                        </m:e>
                      </m:func>
                    </m:oMath>
                  </m:oMathPara>
                </a14:m>
                <a:endParaRPr lang="nl-NL" sz="3200" dirty="0" smtClean="0"/>
              </a:p>
              <a:p>
                <a:r>
                  <a:rPr lang="en-GB" sz="3200" dirty="0" err="1" smtClean="0"/>
                  <a:t>s.t.</a:t>
                </a:r>
                <a:r>
                  <a:rPr lang="en-GB" sz="3200" dirty="0" smtClean="0"/>
                  <a:t> </a:t>
                </a:r>
                <a14:m>
                  <m:oMath xmlns:m="http://schemas.openxmlformats.org/officeDocument/2006/math">
                    <m:acc>
                      <m:accPr>
                        <m:chr m:val="̅"/>
                        <m:ctrlPr>
                          <a:rPr lang="en-GB" sz="3200" i="1" smtClean="0">
                            <a:latin typeface="Cambria Math"/>
                          </a:rPr>
                        </m:ctrlPr>
                      </m:accPr>
                      <m:e>
                        <m:r>
                          <a:rPr lang="en-GB" sz="3200" b="0" i="1" smtClean="0">
                            <a:latin typeface="Cambria Math"/>
                          </a:rPr>
                          <m:t>𝑦</m:t>
                        </m:r>
                      </m:e>
                    </m:acc>
                    <m:r>
                      <a:rPr lang="en-GB" sz="3200" b="0" i="1" smtClean="0">
                        <a:latin typeface="Cambria Math"/>
                      </a:rPr>
                      <m:t>=</m:t>
                    </m:r>
                    <m:r>
                      <a:rPr lang="en-GB" sz="3200" b="0" i="1" smtClean="0">
                        <a:latin typeface="Cambria Math"/>
                      </a:rPr>
                      <m:t>𝑦</m:t>
                    </m:r>
                    <m:d>
                      <m:dPr>
                        <m:ctrlPr>
                          <a:rPr lang="en-GB" sz="3200" b="0" i="1" smtClean="0">
                            <a:latin typeface="Cambria Math"/>
                          </a:rPr>
                        </m:ctrlPr>
                      </m:dPr>
                      <m:e>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r>
                          <a:rPr lang="en-GB" sz="3200" b="0" i="1" smtClean="0">
                            <a:latin typeface="Cambria Math"/>
                          </a:rPr>
                          <m:t>,</m:t>
                        </m:r>
                        <m:sSub>
                          <m:sSubPr>
                            <m:ctrlPr>
                              <a:rPr lang="en-GB" sz="3200" b="0" i="1" smtClean="0">
                                <a:latin typeface="Cambria Math"/>
                                <a:ea typeface="Cambria Math"/>
                              </a:rPr>
                            </m:ctrlPr>
                          </m:sSubPr>
                          <m:e>
                            <m:r>
                              <a:rPr lang="en-GB" sz="3200" b="0" i="1" smtClean="0">
                                <a:latin typeface="Cambria Math"/>
                                <a:ea typeface="Cambria Math"/>
                              </a:rPr>
                              <m:t>ℓ</m:t>
                            </m:r>
                          </m:e>
                          <m:sub>
                            <m:r>
                              <a:rPr lang="en-GB" sz="3200" b="0" i="1" smtClean="0">
                                <a:latin typeface="Cambria Math"/>
                                <a:ea typeface="Cambria Math"/>
                              </a:rPr>
                              <m:t>𝑦</m:t>
                            </m:r>
                          </m:sub>
                        </m:sSub>
                      </m:e>
                    </m:d>
                  </m:oMath>
                </a14:m>
                <a:endParaRPr lang="en-GB" sz="3200" b="0" dirty="0" smtClean="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𝑥</m:t>
                          </m:r>
                        </m:sub>
                      </m:sSub>
                      <m:r>
                        <a:rPr lang="en-GB" sz="3200" b="0" i="1" smtClean="0">
                          <a:latin typeface="Cambria Math"/>
                        </a:rPr>
                        <m:t>+</m:t>
                      </m:r>
                      <m:sSub>
                        <m:sSubPr>
                          <m:ctrlPr>
                            <a:rPr lang="en-GB" sz="3200" b="0" i="1" smtClean="0">
                              <a:latin typeface="Cambria Math"/>
                            </a:rPr>
                          </m:ctrlPr>
                        </m:sSubPr>
                        <m:e>
                          <m:r>
                            <a:rPr lang="en-GB" sz="3200" b="0" i="1" smtClean="0">
                              <a:latin typeface="Cambria Math"/>
                            </a:rPr>
                            <m:t>𝑘</m:t>
                          </m:r>
                        </m:e>
                        <m:sub>
                          <m:r>
                            <a:rPr lang="en-GB" sz="3200" b="0" i="1" smtClean="0">
                              <a:latin typeface="Cambria Math"/>
                            </a:rPr>
                            <m:t>𝑦</m:t>
                          </m:r>
                        </m:sub>
                      </m:sSub>
                      <m:r>
                        <a:rPr lang="en-GB" sz="3200" b="0" i="1" smtClean="0">
                          <a:latin typeface="Cambria Math"/>
                        </a:rPr>
                        <m:t>=</m:t>
                      </m:r>
                      <m:acc>
                        <m:accPr>
                          <m:chr m:val="̅"/>
                          <m:ctrlPr>
                            <a:rPr lang="en-GB" sz="3200" b="0" i="1" smtClean="0">
                              <a:latin typeface="Cambria Math"/>
                            </a:rPr>
                          </m:ctrlPr>
                        </m:accPr>
                        <m:e>
                          <m:r>
                            <a:rPr lang="en-GB" sz="3200" b="0" i="1" smtClean="0">
                              <a:latin typeface="Cambria Math"/>
                            </a:rPr>
                            <m:t>𝐾</m:t>
                          </m:r>
                        </m:e>
                      </m:acc>
                    </m:oMath>
                  </m:oMathPara>
                </a14:m>
                <a:endParaRPr lang="en-GB" sz="3200" b="0" dirty="0" smtClean="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rPr>
                            <m:t>𝑥</m:t>
                          </m:r>
                        </m:sub>
                      </m:sSub>
                      <m:r>
                        <a:rPr lang="en-GB" sz="3200" b="0" i="1" smtClean="0">
                          <a:latin typeface="Cambria Math"/>
                        </a:rPr>
                        <m:t>+</m:t>
                      </m:r>
                      <m:sSub>
                        <m:sSubPr>
                          <m:ctrlPr>
                            <a:rPr lang="en-GB" sz="3200" b="0" i="1" smtClean="0">
                              <a:latin typeface="Cambria Math"/>
                            </a:rPr>
                          </m:ctrlPr>
                        </m:sSubPr>
                        <m:e>
                          <m:r>
                            <a:rPr lang="en-GB" sz="3200" b="0" i="1" smtClean="0">
                              <a:latin typeface="Cambria Math"/>
                              <a:ea typeface="Cambria Math"/>
                            </a:rPr>
                            <m:t>ℓ</m:t>
                          </m:r>
                        </m:e>
                        <m:sub>
                          <m:r>
                            <a:rPr lang="en-GB" sz="3200" b="0" i="1" smtClean="0">
                              <a:latin typeface="Cambria Math"/>
                              <a:ea typeface="Cambria Math"/>
                            </a:rPr>
                            <m:t>𝑦</m:t>
                          </m:r>
                        </m:sub>
                      </m:sSub>
                      <m:r>
                        <a:rPr lang="en-GB" sz="3200" b="0" i="1" smtClean="0">
                          <a:latin typeface="Cambria Math"/>
                        </a:rPr>
                        <m:t>=</m:t>
                      </m:r>
                      <m:acc>
                        <m:accPr>
                          <m:chr m:val="̅"/>
                          <m:ctrlPr>
                            <a:rPr lang="en-GB" sz="3200" b="0" i="1" smtClean="0">
                              <a:latin typeface="Cambria Math"/>
                            </a:rPr>
                          </m:ctrlPr>
                        </m:accPr>
                        <m:e>
                          <m:r>
                            <a:rPr lang="en-GB" sz="3200" b="0" i="1" smtClean="0">
                              <a:latin typeface="Cambria Math"/>
                            </a:rPr>
                            <m:t>𝐿</m:t>
                          </m:r>
                        </m:e>
                      </m:acc>
                    </m:oMath>
                  </m:oMathPara>
                </a14:m>
                <a:endParaRPr lang="en-GB" sz="3200" b="0" dirty="0" smtClean="0"/>
              </a:p>
              <a:p>
                <a:endParaRPr lang="nl-NL"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2483768" y="4221088"/>
                <a:ext cx="3170291" cy="2724977"/>
              </a:xfrm>
              <a:prstGeom prst="rect">
                <a:avLst/>
              </a:prstGeom>
              <a:blipFill rotWithShape="1">
                <a:blip r:embed="rId2"/>
                <a:stretch>
                  <a:fillRect l="-4798"/>
                </a:stretch>
              </a:blipFill>
            </p:spPr>
            <p:txBody>
              <a:bodyPr/>
              <a:lstStyle/>
              <a:p>
                <a:r>
                  <a:rPr lang="nl-NL">
                    <a:noFill/>
                  </a:rPr>
                  <a:t> </a:t>
                </a:r>
              </a:p>
            </p:txBody>
          </p:sp>
        </mc:Fallback>
      </mc:AlternateContent>
    </p:spTree>
    <p:extLst>
      <p:ext uri="{BB962C8B-B14F-4D97-AF65-F5344CB8AC3E}">
        <p14:creationId xmlns:p14="http://schemas.microsoft.com/office/powerpoint/2010/main" val="3791929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a:t>
            </a:r>
            <a:r>
              <a:rPr lang="en-GB" dirty="0" smtClean="0"/>
              <a:t>roduction possibility frontier: An example</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GB" dirty="0" smtClean="0"/>
                  <a:t>Solve the problem of estimating the production possibility frontier for </a:t>
                </a:r>
                <a14:m>
                  <m:oMath xmlns:m="http://schemas.openxmlformats.org/officeDocument/2006/math">
                    <m:r>
                      <a:rPr lang="en-GB" i="1">
                        <a:latin typeface="Cambria Math"/>
                      </a:rPr>
                      <m:t>𝑥</m:t>
                    </m:r>
                    <m:d>
                      <m:dPr>
                        <m:ctrlPr>
                          <a:rPr lang="en-GB" i="1">
                            <a:latin typeface="Cambria Math"/>
                          </a:rPr>
                        </m:ctrlPr>
                      </m:dPr>
                      <m:e>
                        <m:sSub>
                          <m:sSubPr>
                            <m:ctrlPr>
                              <a:rPr lang="en-GB" i="1">
                                <a:latin typeface="Cambria Math"/>
                              </a:rPr>
                            </m:ctrlPr>
                          </m:sSubPr>
                          <m:e>
                            <m:r>
                              <a:rPr lang="en-GB" i="1">
                                <a:latin typeface="Cambria Math"/>
                              </a:rPr>
                              <m:t>𝑘</m:t>
                            </m:r>
                          </m:e>
                          <m:sub>
                            <m:r>
                              <a:rPr lang="en-GB" i="1">
                                <a:latin typeface="Cambria Math"/>
                              </a:rPr>
                              <m:t>𝑥</m:t>
                            </m:r>
                          </m:sub>
                        </m:sSub>
                        <m:r>
                          <a:rPr lang="en-GB" i="1">
                            <a:latin typeface="Cambria Math"/>
                          </a:rPr>
                          <m:t>,</m:t>
                        </m:r>
                        <m:sSub>
                          <m:sSubPr>
                            <m:ctrlPr>
                              <a:rPr lang="en-GB" i="1">
                                <a:latin typeface="Cambria Math"/>
                                <a:ea typeface="Cambria Math"/>
                              </a:rPr>
                            </m:ctrlPr>
                          </m:sSubPr>
                          <m:e>
                            <m:r>
                              <a:rPr lang="en-GB" i="1">
                                <a:latin typeface="Cambria Math"/>
                                <a:ea typeface="Cambria Math"/>
                              </a:rPr>
                              <m:t>ℓ</m:t>
                            </m:r>
                          </m:e>
                          <m:sub>
                            <m:r>
                              <a:rPr lang="en-GB" i="1">
                                <a:latin typeface="Cambria Math"/>
                                <a:ea typeface="Cambria Math"/>
                              </a:rPr>
                              <m:t>𝑥</m:t>
                            </m:r>
                          </m:sub>
                        </m:sSub>
                      </m:e>
                    </m:d>
                    <m:r>
                      <a:rPr lang="en-GB" b="0" i="1" smtClean="0">
                        <a:latin typeface="Cambria Math"/>
                      </a:rPr>
                      <m:t>= </m:t>
                    </m:r>
                    <m:sSup>
                      <m:sSupPr>
                        <m:ctrlPr>
                          <a:rPr lang="en-GB" i="1" smtClean="0">
                            <a:latin typeface="Cambria Math"/>
                          </a:rPr>
                        </m:ctrlPr>
                      </m:sSupPr>
                      <m:e>
                        <m:d>
                          <m:dPr>
                            <m:ctrlPr>
                              <a:rPr lang="en-GB" b="0" i="1" smtClean="0">
                                <a:latin typeface="Cambria Math"/>
                              </a:rPr>
                            </m:ctrlPr>
                          </m:dPr>
                          <m:e>
                            <m:sSub>
                              <m:sSubPr>
                                <m:ctrlPr>
                                  <a:rPr lang="en-GB" i="1" smtClean="0">
                                    <a:latin typeface="Cambria Math"/>
                                  </a:rPr>
                                </m:ctrlPr>
                              </m:sSubPr>
                              <m:e>
                                <m:r>
                                  <a:rPr lang="en-GB" i="1">
                                    <a:latin typeface="Cambria Math"/>
                                  </a:rPr>
                                  <m:t>𝑘</m:t>
                                </m:r>
                              </m:e>
                              <m:sub>
                                <m:r>
                                  <a:rPr lang="en-GB" i="1">
                                    <a:latin typeface="Cambria Math"/>
                                  </a:rPr>
                                  <m:t>𝑥</m:t>
                                </m:r>
                              </m:sub>
                            </m:sSub>
                          </m:e>
                        </m:d>
                      </m:e>
                      <m:sup>
                        <m:f>
                          <m:fPr>
                            <m:ctrlPr>
                              <a:rPr lang="en-GB" b="0" i="1" smtClean="0">
                                <a:latin typeface="Cambria Math"/>
                              </a:rPr>
                            </m:ctrlPr>
                          </m:fPr>
                          <m:num>
                            <m:r>
                              <a:rPr lang="en-GB" b="0" i="1" smtClean="0">
                                <a:latin typeface="Cambria Math"/>
                              </a:rPr>
                              <m:t>1</m:t>
                            </m:r>
                          </m:num>
                          <m:den>
                            <m:r>
                              <a:rPr lang="en-GB" b="0" i="1" smtClean="0">
                                <a:latin typeface="Cambria Math"/>
                              </a:rPr>
                              <m:t>2</m:t>
                            </m:r>
                          </m:den>
                        </m:f>
                      </m:sup>
                    </m:sSup>
                    <m:sSup>
                      <m:sSupPr>
                        <m:ctrlPr>
                          <a:rPr lang="en-GB" b="0" i="1" smtClean="0">
                            <a:latin typeface="Cambria Math"/>
                            <a:ea typeface="Cambria Math"/>
                          </a:rPr>
                        </m:ctrlPr>
                      </m:sSupPr>
                      <m:e>
                        <m:r>
                          <a:rPr lang="en-GB" b="0" i="1" smtClean="0">
                            <a:latin typeface="Cambria Math"/>
                          </a:rPr>
                          <m:t>(</m:t>
                        </m:r>
                        <m:sSub>
                          <m:sSubPr>
                            <m:ctrlPr>
                              <a:rPr lang="en-GB" i="1">
                                <a:latin typeface="Cambria Math"/>
                                <a:ea typeface="Cambria Math"/>
                              </a:rPr>
                            </m:ctrlPr>
                          </m:sSubPr>
                          <m:e>
                            <m:r>
                              <a:rPr lang="en-GB" i="1">
                                <a:latin typeface="Cambria Math"/>
                                <a:ea typeface="Cambria Math"/>
                              </a:rPr>
                              <m:t>ℓ</m:t>
                            </m:r>
                          </m:e>
                          <m:sub>
                            <m:r>
                              <a:rPr lang="en-GB" i="1">
                                <a:latin typeface="Cambria Math"/>
                                <a:ea typeface="Cambria Math"/>
                              </a:rPr>
                              <m:t>𝑥</m:t>
                            </m:r>
                          </m:sub>
                        </m:sSub>
                        <m:r>
                          <a:rPr lang="en-GB" b="0" i="1" smtClean="0">
                            <a:latin typeface="Cambria Math"/>
                            <a:ea typeface="Cambria Math"/>
                          </a:rPr>
                          <m:t>)</m:t>
                        </m:r>
                      </m:e>
                      <m:sup>
                        <m:r>
                          <a:rPr lang="en-GB" b="0" i="1" smtClean="0">
                            <a:latin typeface="Cambria Math"/>
                            <a:ea typeface="Cambria Math"/>
                          </a:rPr>
                          <m:t>1/2</m:t>
                        </m:r>
                      </m:sup>
                    </m:sSup>
                  </m:oMath>
                </a14:m>
                <a:r>
                  <a:rPr lang="nl-NL" dirty="0" smtClean="0"/>
                  <a:t>and </a:t>
                </a:r>
                <a14:m>
                  <m:oMath xmlns:m="http://schemas.openxmlformats.org/officeDocument/2006/math">
                    <m:r>
                      <a:rPr lang="en-GB" b="0" i="1" smtClean="0">
                        <a:latin typeface="Cambria Math"/>
                      </a:rPr>
                      <m:t>𝑦</m:t>
                    </m:r>
                    <m:d>
                      <m:dPr>
                        <m:ctrlPr>
                          <a:rPr lang="en-GB" i="1">
                            <a:latin typeface="Cambria Math"/>
                          </a:rPr>
                        </m:ctrlPr>
                      </m:dPr>
                      <m:e>
                        <m:sSub>
                          <m:sSubPr>
                            <m:ctrlPr>
                              <a:rPr lang="en-GB" i="1">
                                <a:latin typeface="Cambria Math"/>
                              </a:rPr>
                            </m:ctrlPr>
                          </m:sSubPr>
                          <m:e>
                            <m:r>
                              <a:rPr lang="en-GB" i="1">
                                <a:latin typeface="Cambria Math"/>
                              </a:rPr>
                              <m:t>𝑘</m:t>
                            </m:r>
                          </m:e>
                          <m:sub>
                            <m:r>
                              <a:rPr lang="en-GB" b="0" i="1" smtClean="0">
                                <a:latin typeface="Cambria Math"/>
                              </a:rPr>
                              <m:t>𝑦</m:t>
                            </m:r>
                          </m:sub>
                        </m:sSub>
                        <m:r>
                          <a:rPr lang="en-GB" i="1">
                            <a:latin typeface="Cambria Math"/>
                          </a:rPr>
                          <m:t>,</m:t>
                        </m:r>
                        <m:sSub>
                          <m:sSubPr>
                            <m:ctrlPr>
                              <a:rPr lang="en-GB" i="1">
                                <a:latin typeface="Cambria Math"/>
                                <a:ea typeface="Cambria Math"/>
                              </a:rPr>
                            </m:ctrlPr>
                          </m:sSubPr>
                          <m:e>
                            <m:r>
                              <a:rPr lang="en-GB" i="1">
                                <a:latin typeface="Cambria Math"/>
                                <a:ea typeface="Cambria Math"/>
                              </a:rPr>
                              <m:t>ℓ</m:t>
                            </m:r>
                          </m:e>
                          <m:sub>
                            <m:r>
                              <a:rPr lang="en-GB" b="0" i="1" smtClean="0">
                                <a:latin typeface="Cambria Math"/>
                                <a:ea typeface="Cambria Math"/>
                              </a:rPr>
                              <m:t>𝑦</m:t>
                            </m:r>
                          </m:sub>
                        </m:sSub>
                      </m:e>
                    </m:d>
                    <m:r>
                      <a:rPr lang="en-GB" b="0" i="1" smtClean="0">
                        <a:latin typeface="Cambria Math"/>
                      </a:rPr>
                      <m:t>= </m:t>
                    </m:r>
                    <m:sSup>
                      <m:sSupPr>
                        <m:ctrlPr>
                          <a:rPr lang="en-GB" i="1" smtClean="0">
                            <a:latin typeface="Cambria Math"/>
                          </a:rPr>
                        </m:ctrlPr>
                      </m:sSupPr>
                      <m:e>
                        <m:d>
                          <m:dPr>
                            <m:ctrlPr>
                              <a:rPr lang="en-GB" b="0" i="1" smtClean="0">
                                <a:latin typeface="Cambria Math"/>
                              </a:rPr>
                            </m:ctrlPr>
                          </m:dPr>
                          <m:e>
                            <m:sSub>
                              <m:sSubPr>
                                <m:ctrlPr>
                                  <a:rPr lang="en-GB" i="1" smtClean="0">
                                    <a:latin typeface="Cambria Math"/>
                                  </a:rPr>
                                </m:ctrlPr>
                              </m:sSubPr>
                              <m:e>
                                <m:r>
                                  <a:rPr lang="en-GB" i="1">
                                    <a:latin typeface="Cambria Math"/>
                                  </a:rPr>
                                  <m:t>𝑘</m:t>
                                </m:r>
                              </m:e>
                              <m:sub>
                                <m:r>
                                  <a:rPr lang="en-GB" b="0" i="1" smtClean="0">
                                    <a:latin typeface="Cambria Math"/>
                                  </a:rPr>
                                  <m:t>𝑦</m:t>
                                </m:r>
                              </m:sub>
                            </m:sSub>
                          </m:e>
                        </m:d>
                      </m:e>
                      <m:sup>
                        <m:f>
                          <m:fPr>
                            <m:ctrlPr>
                              <a:rPr lang="en-GB" b="0" i="1" smtClean="0">
                                <a:latin typeface="Cambria Math"/>
                              </a:rPr>
                            </m:ctrlPr>
                          </m:fPr>
                          <m:num>
                            <m:r>
                              <a:rPr lang="en-GB" b="0" i="1" smtClean="0">
                                <a:latin typeface="Cambria Math"/>
                              </a:rPr>
                              <m:t>1</m:t>
                            </m:r>
                          </m:num>
                          <m:den>
                            <m:r>
                              <a:rPr lang="en-GB" b="0" i="1" smtClean="0">
                                <a:latin typeface="Cambria Math"/>
                              </a:rPr>
                              <m:t>2</m:t>
                            </m:r>
                          </m:den>
                        </m:f>
                      </m:sup>
                    </m:sSup>
                    <m:sSup>
                      <m:sSupPr>
                        <m:ctrlPr>
                          <a:rPr lang="en-GB" b="0" i="1" smtClean="0">
                            <a:latin typeface="Cambria Math"/>
                            <a:ea typeface="Cambria Math"/>
                          </a:rPr>
                        </m:ctrlPr>
                      </m:sSupPr>
                      <m:e>
                        <m:r>
                          <a:rPr lang="en-GB" b="0" i="1" smtClean="0">
                            <a:latin typeface="Cambria Math"/>
                          </a:rPr>
                          <m:t>(</m:t>
                        </m:r>
                        <m:sSub>
                          <m:sSubPr>
                            <m:ctrlPr>
                              <a:rPr lang="en-GB" i="1">
                                <a:latin typeface="Cambria Math"/>
                                <a:ea typeface="Cambria Math"/>
                              </a:rPr>
                            </m:ctrlPr>
                          </m:sSubPr>
                          <m:e>
                            <m:r>
                              <a:rPr lang="en-GB" i="1">
                                <a:latin typeface="Cambria Math"/>
                                <a:ea typeface="Cambria Math"/>
                              </a:rPr>
                              <m:t>ℓ</m:t>
                            </m:r>
                          </m:e>
                          <m:sub>
                            <m:r>
                              <a:rPr lang="en-GB" b="0" i="1" smtClean="0">
                                <a:latin typeface="Cambria Math"/>
                                <a:ea typeface="Cambria Math"/>
                              </a:rPr>
                              <m:t>𝑦</m:t>
                            </m:r>
                          </m:sub>
                        </m:sSub>
                        <m:r>
                          <a:rPr lang="en-GB" b="0" i="1" smtClean="0">
                            <a:latin typeface="Cambria Math"/>
                            <a:ea typeface="Cambria Math"/>
                          </a:rPr>
                          <m:t>)</m:t>
                        </m:r>
                      </m:e>
                      <m:sup>
                        <m:r>
                          <a:rPr lang="en-GB" b="0" i="1" smtClean="0">
                            <a:latin typeface="Cambria Math"/>
                            <a:ea typeface="Cambria Math"/>
                          </a:rPr>
                          <m:t>1/2</m:t>
                        </m:r>
                      </m:sup>
                    </m:sSup>
                  </m:oMath>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852" t="-1752" r="-370"/>
                </a:stretch>
              </a:blipFill>
            </p:spPr>
            <p:txBody>
              <a:bodyPr/>
              <a:lstStyle/>
              <a:p>
                <a:r>
                  <a:rPr lang="nl-NL">
                    <a:noFill/>
                  </a:rPr>
                  <a:t> </a:t>
                </a:r>
              </a:p>
            </p:txBody>
          </p:sp>
        </mc:Fallback>
      </mc:AlternateContent>
    </p:spTree>
    <p:extLst>
      <p:ext uri="{BB962C8B-B14F-4D97-AF65-F5344CB8AC3E}">
        <p14:creationId xmlns:p14="http://schemas.microsoft.com/office/powerpoint/2010/main" val="18380397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Robinson Crusoe economy</a:t>
            </a:r>
            <a:endParaRPr lang="nl-NL" dirty="0"/>
          </a:p>
        </p:txBody>
      </p:sp>
      <p:sp>
        <p:nvSpPr>
          <p:cNvPr id="3" name="Content Placeholder 2"/>
          <p:cNvSpPr>
            <a:spLocks noGrp="1"/>
          </p:cNvSpPr>
          <p:nvPr>
            <p:ph idx="1"/>
          </p:nvPr>
        </p:nvSpPr>
        <p:spPr/>
        <p:txBody>
          <a:bodyPr>
            <a:normAutofit lnSpcReduction="10000"/>
          </a:bodyPr>
          <a:lstStyle/>
          <a:p>
            <a:pPr marL="0" indent="0">
              <a:buNone/>
            </a:pPr>
            <a:r>
              <a:rPr lang="en-GB" dirty="0" smtClean="0"/>
              <a:t>Robinson is stuck on an island (a closed society). He derives his wellbeing from coconuts and fish (society derives its utility from two goods). However, he himself has to spend his </a:t>
            </a:r>
            <a:r>
              <a:rPr lang="en-GB" dirty="0" err="1" smtClean="0"/>
              <a:t>labor</a:t>
            </a:r>
            <a:r>
              <a:rPr lang="en-GB" dirty="0" smtClean="0"/>
              <a:t> and physical capital to gather coconut and hunt fish (society has to produce the goods that it consumes based on limited availability of capital, </a:t>
            </a:r>
            <a:r>
              <a:rPr lang="en-GB" dirty="0" err="1" smtClean="0"/>
              <a:t>labor</a:t>
            </a:r>
            <a:r>
              <a:rPr lang="en-GB" dirty="0" smtClean="0"/>
              <a:t> and technology). What level of well being can he achieve ? (what level of development can society achieve?)</a:t>
            </a:r>
            <a:endParaRPr lang="nl-NL" dirty="0"/>
          </a:p>
        </p:txBody>
      </p:sp>
    </p:spTree>
    <p:extLst>
      <p:ext uri="{BB962C8B-B14F-4D97-AF65-F5344CB8AC3E}">
        <p14:creationId xmlns:p14="http://schemas.microsoft.com/office/powerpoint/2010/main" val="2038276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736" y="274638"/>
            <a:ext cx="6491064" cy="1143000"/>
          </a:xfrm>
        </p:spPr>
        <p:txBody>
          <a:bodyPr>
            <a:normAutofit fontScale="90000"/>
          </a:bodyPr>
          <a:lstStyle/>
          <a:p>
            <a:r>
              <a:rPr lang="en-US" dirty="0" err="1" smtClean="0"/>
              <a:t>Metolachlor</a:t>
            </a:r>
            <a:r>
              <a:rPr lang="en-US" dirty="0" smtClean="0"/>
              <a:t> (weed killer) incident 2012</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 y="1916832"/>
            <a:ext cx="8810330" cy="398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 y="116632"/>
            <a:ext cx="2466975"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2267744" y="4869160"/>
            <a:ext cx="590465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79512" y="5085184"/>
            <a:ext cx="777686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35896" y="5301208"/>
            <a:ext cx="2952328"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96E05B36-BBC8-49B2-8E44-E3D025E32FF0}" type="slidenum">
              <a:rPr lang="nl-NL" smtClean="0"/>
              <a:t>5</a:t>
            </a:fld>
            <a:endParaRPr lang="nl-NL"/>
          </a:p>
        </p:txBody>
      </p:sp>
    </p:spTree>
    <p:extLst>
      <p:ext uri="{BB962C8B-B14F-4D97-AF65-F5344CB8AC3E}">
        <p14:creationId xmlns:p14="http://schemas.microsoft.com/office/powerpoint/2010/main" val="29114311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Emergence of prices, efficient production and utility maximization</a:t>
            </a:r>
            <a:endParaRPr lang="nl-NL" dirty="0"/>
          </a:p>
        </p:txBody>
      </p:sp>
      <p:cxnSp>
        <p:nvCxnSpPr>
          <p:cNvPr id="4" name="Straight Arrow Connector 3"/>
          <p:cNvCxnSpPr/>
          <p:nvPr/>
        </p:nvCxnSpPr>
        <p:spPr>
          <a:xfrm flipV="1">
            <a:off x="1547664" y="2708920"/>
            <a:ext cx="0" cy="35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547664" y="6237312"/>
            <a:ext cx="4608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1552353" y="384898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7" name="TextBox 6"/>
              <p:cNvSpPr txBox="1"/>
              <p:nvPr/>
            </p:nvSpPr>
            <p:spPr>
              <a:xfrm>
                <a:off x="4059770" y="6258577"/>
                <a:ext cx="2168414" cy="584775"/>
              </a:xfrm>
              <a:prstGeom prst="rect">
                <a:avLst/>
              </a:prstGeom>
              <a:noFill/>
            </p:spPr>
            <p:txBody>
              <a:bodyPr wrap="none" rtlCol="0">
                <a:spAutoFit/>
              </a:bodyPr>
              <a:lstStyle/>
              <a:p>
                <a14:m>
                  <m:oMath xmlns:m="http://schemas.openxmlformats.org/officeDocument/2006/math">
                    <m:r>
                      <a:rPr lang="en-GB" sz="3200" b="0" i="1" smtClean="0">
                        <a:latin typeface="Cambria Math"/>
                      </a:rPr>
                      <m:t>𝑥</m:t>
                    </m:r>
                  </m:oMath>
                </a14:m>
                <a:r>
                  <a:rPr lang="nl-NL" sz="3200" dirty="0" smtClean="0"/>
                  <a:t>(</a:t>
                </a:r>
                <a:r>
                  <a:rPr lang="nl-NL" sz="3200" dirty="0" err="1" smtClean="0"/>
                  <a:t>coconuts</a:t>
                </a:r>
                <a:r>
                  <a:rPr lang="nl-NL" sz="3200" dirty="0" smtClean="0"/>
                  <a:t>)</a:t>
                </a:r>
                <a:endParaRPr lang="nl-NL"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4059770" y="6258577"/>
                <a:ext cx="2168414" cy="584775"/>
              </a:xfrm>
              <a:prstGeom prst="rect">
                <a:avLst/>
              </a:prstGeom>
              <a:blipFill rotWithShape="1">
                <a:blip r:embed="rId2"/>
                <a:stretch>
                  <a:fillRect t="-12500" r="-5056" b="-34375"/>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rot="16200000">
                <a:off x="432741" y="3871129"/>
                <a:ext cx="1357038" cy="584775"/>
              </a:xfrm>
              <a:prstGeom prst="rect">
                <a:avLst/>
              </a:prstGeom>
            </p:spPr>
            <p:txBody>
              <a:bodyPr wrap="none">
                <a:spAutoFit/>
              </a:bodyPr>
              <a:lstStyle/>
              <a:p>
                <a14:m>
                  <m:oMath xmlns:m="http://schemas.openxmlformats.org/officeDocument/2006/math">
                    <m:r>
                      <a:rPr lang="en-GB" sz="3200" b="0" i="1" smtClean="0">
                        <a:latin typeface="Cambria Math"/>
                      </a:rPr>
                      <m:t>𝑦</m:t>
                    </m:r>
                    <m:r>
                      <a:rPr lang="en-GB" sz="3200" b="0" i="1" smtClean="0">
                        <a:latin typeface="Cambria Math"/>
                      </a:rPr>
                      <m:t> </m:t>
                    </m:r>
                  </m:oMath>
                </a14:m>
                <a:r>
                  <a:rPr lang="nl-NL" sz="3200" dirty="0" smtClean="0"/>
                  <a:t>(</a:t>
                </a:r>
                <a:r>
                  <a:rPr lang="nl-NL" sz="3200" dirty="0" err="1" smtClean="0"/>
                  <a:t>fish</a:t>
                </a:r>
                <a:r>
                  <a:rPr lang="nl-NL" sz="3200" dirty="0" smtClean="0"/>
                  <a:t>)</a:t>
                </a:r>
                <a:endParaRPr lang="nl-NL" sz="3200" dirty="0"/>
              </a:p>
            </p:txBody>
          </p:sp>
        </mc:Choice>
        <mc:Fallback xmlns="">
          <p:sp>
            <p:nvSpPr>
              <p:cNvPr id="15" name="Rectangle 14"/>
              <p:cNvSpPr>
                <a:spLocks noRot="1" noChangeAspect="1" noMove="1" noResize="1" noEditPoints="1" noAdjustHandles="1" noChangeArrowheads="1" noChangeShapeType="1" noTextEdit="1"/>
              </p:cNvSpPr>
              <p:nvPr/>
            </p:nvSpPr>
            <p:spPr>
              <a:xfrm rot="16200000">
                <a:off x="432741" y="3871129"/>
                <a:ext cx="1357038" cy="584775"/>
              </a:xfrm>
              <a:prstGeom prst="rect">
                <a:avLst/>
              </a:prstGeom>
              <a:blipFill rotWithShape="1">
                <a:blip r:embed="rId3"/>
                <a:stretch>
                  <a:fillRect l="-12500" t="-9910" r="-34375"/>
                </a:stretch>
              </a:blipFill>
            </p:spPr>
            <p:txBody>
              <a:bodyPr/>
              <a:lstStyle/>
              <a:p>
                <a:r>
                  <a:rPr lang="nl-NL">
                    <a:noFill/>
                  </a:rPr>
                  <a:t> </a:t>
                </a:r>
              </a:p>
            </p:txBody>
          </p:sp>
        </mc:Fallback>
      </mc:AlternateContent>
      <p:sp>
        <p:nvSpPr>
          <p:cNvPr id="27" name="Freeform 26"/>
          <p:cNvSpPr/>
          <p:nvPr/>
        </p:nvSpPr>
        <p:spPr>
          <a:xfrm rot="10800000">
            <a:off x="2195737" y="3128906"/>
            <a:ext cx="2934587" cy="2388326"/>
          </a:xfrm>
          <a:custGeom>
            <a:avLst/>
            <a:gdLst>
              <a:gd name="connsiteX0" fmla="*/ 0 w 2934587"/>
              <a:gd name="connsiteY0" fmla="*/ 0 h 2445488"/>
              <a:gd name="connsiteX1" fmla="*/ 765545 w 2934587"/>
              <a:gd name="connsiteY1" fmla="*/ 191386 h 2445488"/>
              <a:gd name="connsiteX2" fmla="*/ 1722475 w 2934587"/>
              <a:gd name="connsiteY2" fmla="*/ 808074 h 2445488"/>
              <a:gd name="connsiteX3" fmla="*/ 2402959 w 2934587"/>
              <a:gd name="connsiteY3" fmla="*/ 1594884 h 2445488"/>
              <a:gd name="connsiteX4" fmla="*/ 2934587 w 2934587"/>
              <a:gd name="connsiteY4" fmla="*/ 2445488 h 2445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4587" h="2445488">
                <a:moveTo>
                  <a:pt x="0" y="0"/>
                </a:moveTo>
                <a:cubicBezTo>
                  <a:pt x="239233" y="28353"/>
                  <a:pt x="478466" y="56707"/>
                  <a:pt x="765545" y="191386"/>
                </a:cubicBezTo>
                <a:cubicBezTo>
                  <a:pt x="1052624" y="326065"/>
                  <a:pt x="1449573" y="574158"/>
                  <a:pt x="1722475" y="808074"/>
                </a:cubicBezTo>
                <a:cubicBezTo>
                  <a:pt x="1995377" y="1041990"/>
                  <a:pt x="2200940" y="1321982"/>
                  <a:pt x="2402959" y="1594884"/>
                </a:cubicBezTo>
                <a:cubicBezTo>
                  <a:pt x="2604978" y="1867786"/>
                  <a:pt x="2769782" y="2156637"/>
                  <a:pt x="2934587" y="244548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9" name="Straight Connector 28"/>
          <p:cNvCxnSpPr/>
          <p:nvPr/>
        </p:nvCxnSpPr>
        <p:spPr>
          <a:xfrm>
            <a:off x="1907704" y="3484997"/>
            <a:ext cx="2952328" cy="246428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143977" y="5229200"/>
                <a:ext cx="1876295" cy="945580"/>
              </a:xfrm>
              <a:prstGeom prst="rect">
                <a:avLst/>
              </a:prstGeom>
              <a:noFill/>
            </p:spPr>
            <p:txBody>
              <a:bodyPr wrap="square" rtlCol="0">
                <a:spAutoFit/>
              </a:bodyPr>
              <a:lstStyle/>
              <a:p>
                <a:r>
                  <a:rPr lang="en-GB" dirty="0" smtClean="0"/>
                  <a:t>Slope = ratio of price of coconuts to fish = </a:t>
                </a:r>
                <a14:m>
                  <m:oMath xmlns:m="http://schemas.openxmlformats.org/officeDocument/2006/math">
                    <m:sSub>
                      <m:sSubPr>
                        <m:ctrlPr>
                          <a:rPr lang="en-GB" i="1" smtClean="0">
                            <a:latin typeface="Cambria Math"/>
                          </a:rPr>
                        </m:ctrlPr>
                      </m:sSubPr>
                      <m:e>
                        <m:r>
                          <a:rPr lang="en-GB" b="0" i="1" smtClean="0">
                            <a:latin typeface="Cambria Math"/>
                          </a:rPr>
                          <m:t>𝑝</m:t>
                        </m:r>
                      </m:e>
                      <m:sub>
                        <m:r>
                          <a:rPr lang="en-GB" b="0" i="1" smtClean="0">
                            <a:latin typeface="Cambria Math"/>
                          </a:rPr>
                          <m:t>𝑥</m:t>
                        </m:r>
                      </m:sub>
                    </m:sSub>
                    <m:r>
                      <a:rPr lang="en-GB" b="0" i="1" smtClean="0">
                        <a:latin typeface="Cambria Math"/>
                      </a:rPr>
                      <m:t>/</m:t>
                    </m:r>
                    <m:sSub>
                      <m:sSubPr>
                        <m:ctrlPr>
                          <a:rPr lang="en-GB" i="1" smtClean="0">
                            <a:latin typeface="Cambria Math"/>
                          </a:rPr>
                        </m:ctrlPr>
                      </m:sSubPr>
                      <m:e>
                        <m:r>
                          <a:rPr lang="en-GB" b="0" i="1" smtClean="0">
                            <a:latin typeface="Cambria Math"/>
                          </a:rPr>
                          <m:t>𝑝</m:t>
                        </m:r>
                      </m:e>
                      <m:sub>
                        <m:r>
                          <a:rPr lang="en-GB" b="0" i="1" smtClean="0">
                            <a:latin typeface="Cambria Math"/>
                          </a:rPr>
                          <m:t>𝑦</m:t>
                        </m:r>
                      </m:sub>
                    </m:sSub>
                  </m:oMath>
                </a14:m>
                <a:endParaRPr lang="nl-NL" dirty="0"/>
              </a:p>
            </p:txBody>
          </p:sp>
        </mc:Choice>
        <mc:Fallback xmlns="">
          <p:sp>
            <p:nvSpPr>
              <p:cNvPr id="30" name="TextBox 29"/>
              <p:cNvSpPr txBox="1">
                <a:spLocks noRot="1" noChangeAspect="1" noMove="1" noResize="1" noEditPoints="1" noAdjustHandles="1" noChangeArrowheads="1" noChangeShapeType="1" noTextEdit="1"/>
              </p:cNvSpPr>
              <p:nvPr/>
            </p:nvSpPr>
            <p:spPr>
              <a:xfrm>
                <a:off x="5143977" y="5229200"/>
                <a:ext cx="1876295" cy="945580"/>
              </a:xfrm>
              <a:prstGeom prst="rect">
                <a:avLst/>
              </a:prstGeom>
              <a:blipFill rotWithShape="1">
                <a:blip r:embed="rId4"/>
                <a:stretch>
                  <a:fillRect l="-2922" t="-3226" b="-7742"/>
                </a:stretch>
              </a:blipFill>
            </p:spPr>
            <p:txBody>
              <a:bodyPr/>
              <a:lstStyle/>
              <a:p>
                <a:r>
                  <a:rPr lang="nl-NL">
                    <a:noFill/>
                  </a:rPr>
                  <a:t> </a:t>
                </a:r>
              </a:p>
            </p:txBody>
          </p:sp>
        </mc:Fallback>
      </mc:AlternateContent>
      <p:sp>
        <p:nvSpPr>
          <p:cNvPr id="31" name="TextBox 30"/>
          <p:cNvSpPr txBox="1"/>
          <p:nvPr/>
        </p:nvSpPr>
        <p:spPr>
          <a:xfrm>
            <a:off x="2411760" y="2564904"/>
            <a:ext cx="2448272" cy="646331"/>
          </a:xfrm>
          <a:prstGeom prst="rect">
            <a:avLst/>
          </a:prstGeom>
          <a:noFill/>
        </p:spPr>
        <p:txBody>
          <a:bodyPr wrap="square" rtlCol="0">
            <a:spAutoFit/>
          </a:bodyPr>
          <a:lstStyle/>
          <a:p>
            <a:r>
              <a:rPr lang="en-GB" dirty="0" smtClean="0"/>
              <a:t>U(</a:t>
            </a:r>
            <a:r>
              <a:rPr lang="en-GB" dirty="0" err="1" smtClean="0"/>
              <a:t>x,y</a:t>
            </a:r>
            <a:r>
              <a:rPr lang="en-GB" dirty="0" smtClean="0"/>
              <a:t>): derived wellbeing</a:t>
            </a:r>
            <a:endParaRPr lang="nl-NL" dirty="0"/>
          </a:p>
        </p:txBody>
      </p:sp>
      <p:cxnSp>
        <p:nvCxnSpPr>
          <p:cNvPr id="33" name="Straight Arrow Connector 32"/>
          <p:cNvCxnSpPr>
            <a:stCxn id="27" idx="3"/>
          </p:cNvCxnSpPr>
          <p:nvPr/>
        </p:nvCxnSpPr>
        <p:spPr>
          <a:xfrm flipV="1">
            <a:off x="2727365" y="3211235"/>
            <a:ext cx="292281" cy="748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691680" y="2348880"/>
            <a:ext cx="216024" cy="1500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5576" y="1772816"/>
            <a:ext cx="2448272" cy="646331"/>
          </a:xfrm>
          <a:prstGeom prst="rect">
            <a:avLst/>
          </a:prstGeom>
          <a:noFill/>
        </p:spPr>
        <p:txBody>
          <a:bodyPr wrap="square" rtlCol="0">
            <a:spAutoFit/>
          </a:bodyPr>
          <a:lstStyle/>
          <a:p>
            <a:r>
              <a:rPr lang="en-GB" dirty="0" smtClean="0"/>
              <a:t>Production  possibility frontier F(</a:t>
            </a:r>
            <a:r>
              <a:rPr lang="en-GB" dirty="0" err="1" smtClean="0"/>
              <a:t>x,y</a:t>
            </a:r>
            <a:r>
              <a:rPr lang="en-GB" dirty="0" smtClean="0"/>
              <a:t>)=0</a:t>
            </a:r>
            <a:endParaRPr lang="nl-NL" dirty="0"/>
          </a:p>
        </p:txBody>
      </p:sp>
      <p:cxnSp>
        <p:nvCxnSpPr>
          <p:cNvPr id="38" name="Straight Arrow Connector 37"/>
          <p:cNvCxnSpPr/>
          <p:nvPr/>
        </p:nvCxnSpPr>
        <p:spPr>
          <a:xfrm flipV="1">
            <a:off x="4860032" y="5701990"/>
            <a:ext cx="283945" cy="247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99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General Equilibrium 1.0: Problem formulation</a:t>
            </a:r>
            <a:endParaRPr lang="nl-N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GB" b="0" i="1" smtClean="0">
                              <a:latin typeface="Cambria Math"/>
                            </a:rPr>
                          </m:ctrlPr>
                        </m:funcPr>
                        <m:fName>
                          <m:r>
                            <m:rPr>
                              <m:sty m:val="p"/>
                            </m:rPr>
                            <a:rPr lang="en-GB" b="0" i="0" smtClean="0">
                              <a:latin typeface="Cambria Math"/>
                            </a:rPr>
                            <m:t>max</m:t>
                          </m:r>
                        </m:fName>
                        <m:e>
                          <m:r>
                            <a:rPr lang="en-GB" b="0" i="1" smtClean="0">
                              <a:latin typeface="Cambria Math"/>
                            </a:rPr>
                            <m:t>𝑈</m:t>
                          </m:r>
                          <m:r>
                            <a:rPr lang="en-GB" b="0" i="1" smtClean="0">
                              <a:latin typeface="Cambria Math"/>
                            </a:rPr>
                            <m:t>(</m:t>
                          </m:r>
                          <m:r>
                            <a:rPr lang="en-GB" b="0" i="1" smtClean="0">
                              <a:latin typeface="Cambria Math"/>
                            </a:rPr>
                            <m:t>𝑥</m:t>
                          </m:r>
                          <m:r>
                            <a:rPr lang="en-GB" b="0" i="1" smtClean="0">
                              <a:latin typeface="Cambria Math"/>
                            </a:rPr>
                            <m:t>,</m:t>
                          </m:r>
                          <m:r>
                            <a:rPr lang="en-GB" b="0" i="1" smtClean="0">
                              <a:latin typeface="Cambria Math"/>
                            </a:rPr>
                            <m:t>𝑦</m:t>
                          </m:r>
                          <m:r>
                            <a:rPr lang="en-GB" b="0" i="1" smtClean="0">
                              <a:latin typeface="Cambria Math"/>
                            </a:rPr>
                            <m:t>)</m:t>
                          </m:r>
                        </m:e>
                      </m:func>
                    </m:oMath>
                  </m:oMathPara>
                </a14:m>
                <a:endParaRPr lang="en-GB" b="0" dirty="0" smtClean="0"/>
              </a:p>
              <a:p>
                <a:pPr marL="0" indent="0" algn="ctr">
                  <a:buNone/>
                </a:pPr>
                <a:r>
                  <a:rPr lang="en-GB" dirty="0" err="1" smtClean="0"/>
                  <a:t>s.t.</a:t>
                </a:r>
                <a:r>
                  <a:rPr lang="en-GB" dirty="0" smtClean="0"/>
                  <a:t> </a:t>
                </a:r>
                <a14:m>
                  <m:oMath xmlns:m="http://schemas.openxmlformats.org/officeDocument/2006/math">
                    <m:r>
                      <a:rPr lang="en-GB" b="0" i="1" smtClean="0">
                        <a:latin typeface="Cambria Math"/>
                      </a:rPr>
                      <m:t>𝐹</m:t>
                    </m:r>
                    <m:d>
                      <m:dPr>
                        <m:ctrlPr>
                          <a:rPr lang="en-GB" b="0" i="1" smtClean="0">
                            <a:latin typeface="Cambria Math"/>
                          </a:rPr>
                        </m:ctrlPr>
                      </m:dPr>
                      <m:e>
                        <m:r>
                          <a:rPr lang="en-GB" b="0" i="1" smtClean="0">
                            <a:latin typeface="Cambria Math"/>
                          </a:rPr>
                          <m:t>𝑥</m:t>
                        </m:r>
                        <m:r>
                          <a:rPr lang="en-GB" b="0" i="1" smtClean="0">
                            <a:latin typeface="Cambria Math"/>
                          </a:rPr>
                          <m:t>,</m:t>
                        </m:r>
                        <m:r>
                          <a:rPr lang="en-GB" b="0" i="1" smtClean="0">
                            <a:latin typeface="Cambria Math"/>
                          </a:rPr>
                          <m:t>𝑦</m:t>
                        </m:r>
                      </m:e>
                    </m:d>
                    <m:r>
                      <a:rPr lang="en-GB" b="0" i="1" smtClean="0">
                        <a:latin typeface="Cambria Math"/>
                      </a:rPr>
                      <m:t>=0</m:t>
                    </m:r>
                  </m:oMath>
                </a14:m>
                <a:endParaRPr lang="nl-NL" dirty="0" smtClean="0"/>
              </a:p>
              <a:p>
                <a:pPr marL="0" indent="0" algn="ctr">
                  <a:buNone/>
                </a:pPr>
                <a:endParaRPr lang="en-GB" dirty="0"/>
              </a:p>
              <a:p>
                <a:pPr marL="0" indent="0" algn="ctr">
                  <a:buNone/>
                </a:pPr>
                <a:r>
                  <a:rPr lang="en-GB" b="1" smtClean="0">
                    <a:solidFill>
                      <a:schemeClr val="accent2">
                        <a:lumMod val="75000"/>
                      </a:schemeClr>
                    </a:solidFill>
                  </a:rPr>
                  <a:t>Assignment:</a:t>
                </a:r>
                <a:r>
                  <a:rPr lang="en-GB" smtClean="0"/>
                  <a:t>  Solve </a:t>
                </a:r>
                <a:r>
                  <a:rPr lang="en-GB" dirty="0" smtClean="0"/>
                  <a:t>for equilibrium allocation and prices for </a:t>
                </a:r>
                <a14:m>
                  <m:oMath xmlns:m="http://schemas.openxmlformats.org/officeDocument/2006/math">
                    <m:acc>
                      <m:accPr>
                        <m:chr m:val="̅"/>
                        <m:ctrlPr>
                          <a:rPr lang="en-GB" i="1">
                            <a:latin typeface="Cambria Math"/>
                          </a:rPr>
                        </m:ctrlPr>
                      </m:accPr>
                      <m:e>
                        <m:r>
                          <a:rPr lang="en-GB" i="1">
                            <a:latin typeface="Cambria Math"/>
                          </a:rPr>
                          <m:t>𝐾</m:t>
                        </m:r>
                      </m:e>
                    </m:acc>
                  </m:oMath>
                </a14:m>
                <a:r>
                  <a:rPr lang="en-GB" dirty="0" smtClean="0"/>
                  <a:t> = 100 and </a:t>
                </a:r>
                <a14:m>
                  <m:oMath xmlns:m="http://schemas.openxmlformats.org/officeDocument/2006/math">
                    <m:acc>
                      <m:accPr>
                        <m:chr m:val="̅"/>
                        <m:ctrlPr>
                          <a:rPr lang="en-GB" i="1">
                            <a:latin typeface="Cambria Math"/>
                          </a:rPr>
                        </m:ctrlPr>
                      </m:accPr>
                      <m:e>
                        <m:r>
                          <a:rPr lang="en-GB" b="0" i="1" smtClean="0">
                            <a:latin typeface="Cambria Math"/>
                          </a:rPr>
                          <m:t>𝐿</m:t>
                        </m:r>
                      </m:e>
                    </m:acc>
                    <m:r>
                      <a:rPr lang="en-GB" b="0" i="1" smtClean="0">
                        <a:latin typeface="Cambria Math"/>
                      </a:rPr>
                      <m:t>=400</m:t>
                    </m:r>
                  </m:oMath>
                </a14:m>
                <a:endParaRPr lang="nl-N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nl-NL">
                    <a:noFill/>
                  </a:rPr>
                  <a:t> </a:t>
                </a:r>
              </a:p>
            </p:txBody>
          </p:sp>
        </mc:Fallback>
      </mc:AlternateContent>
    </p:spTree>
    <p:extLst>
      <p:ext uri="{BB962C8B-B14F-4D97-AF65-F5344CB8AC3E}">
        <p14:creationId xmlns:p14="http://schemas.microsoft.com/office/powerpoint/2010/main" val="40460721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21180"/>
            <a:ext cx="41148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140" y="1916832"/>
            <a:ext cx="4942860"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96E05B36-BBC8-49B2-8E44-E3D025E32FF0}" type="slidenum">
              <a:rPr lang="nl-NL" smtClean="0"/>
              <a:t>6</a:t>
            </a:fld>
            <a:endParaRPr lang="nl-NL"/>
          </a:p>
        </p:txBody>
      </p:sp>
    </p:spTree>
    <p:extLst>
      <p:ext uri="{BB962C8B-B14F-4D97-AF65-F5344CB8AC3E}">
        <p14:creationId xmlns:p14="http://schemas.microsoft.com/office/powerpoint/2010/main" val="3812298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62064"/>
            <a:ext cx="8229600" cy="1143000"/>
          </a:xfrm>
        </p:spPr>
        <p:txBody>
          <a:bodyPr>
            <a:normAutofit/>
          </a:bodyPr>
          <a:lstStyle/>
          <a:p>
            <a:r>
              <a:rPr lang="en-US" sz="5400" dirty="0" smtClean="0"/>
              <a:t>Begin Hour 1</a:t>
            </a:r>
            <a:endParaRPr lang="en-US" sz="5400" dirty="0"/>
          </a:p>
        </p:txBody>
      </p:sp>
      <p:sp>
        <p:nvSpPr>
          <p:cNvPr id="6" name="Slide Number Placeholder 5"/>
          <p:cNvSpPr>
            <a:spLocks noGrp="1"/>
          </p:cNvSpPr>
          <p:nvPr>
            <p:ph type="sldNum" sz="quarter" idx="12"/>
          </p:nvPr>
        </p:nvSpPr>
        <p:spPr/>
        <p:txBody>
          <a:bodyPr/>
          <a:lstStyle/>
          <a:p>
            <a:fld id="{96E05B36-BBC8-49B2-8E44-E3D025E32FF0}" type="slidenum">
              <a:rPr lang="nl-NL" smtClean="0"/>
              <a:t>7</a:t>
            </a:fld>
            <a:endParaRPr lang="nl-NL"/>
          </a:p>
        </p:txBody>
      </p:sp>
    </p:spTree>
    <p:extLst>
      <p:ext uri="{BB962C8B-B14F-4D97-AF65-F5344CB8AC3E}">
        <p14:creationId xmlns:p14="http://schemas.microsoft.com/office/powerpoint/2010/main" val="1544519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will we learn?</a:t>
            </a:r>
            <a:endParaRPr lang="nl-NL" dirty="0"/>
          </a:p>
        </p:txBody>
      </p:sp>
      <p:sp>
        <p:nvSpPr>
          <p:cNvPr id="3" name="Content Placeholder 2"/>
          <p:cNvSpPr>
            <a:spLocks noGrp="1"/>
          </p:cNvSpPr>
          <p:nvPr>
            <p:ph idx="1"/>
          </p:nvPr>
        </p:nvSpPr>
        <p:spPr/>
        <p:txBody>
          <a:bodyPr/>
          <a:lstStyle/>
          <a:p>
            <a:r>
              <a:rPr lang="en-GB" dirty="0" smtClean="0"/>
              <a:t>Constrained/unconstrained optimization</a:t>
            </a:r>
          </a:p>
          <a:p>
            <a:r>
              <a:rPr lang="en-GB" dirty="0" smtClean="0"/>
              <a:t>Why agents consume?-utility maximization</a:t>
            </a:r>
          </a:p>
          <a:p>
            <a:r>
              <a:rPr lang="en-GB" dirty="0" smtClean="0"/>
              <a:t>How producers produce?-profit maximization</a:t>
            </a:r>
          </a:p>
          <a:p>
            <a:r>
              <a:rPr lang="en-GB" dirty="0" smtClean="0"/>
              <a:t>How prices of goods appear?</a:t>
            </a:r>
          </a:p>
          <a:p>
            <a:r>
              <a:rPr lang="en-GB" dirty="0" smtClean="0"/>
              <a:t>Conceptualization of a society – overlapping generations model</a:t>
            </a:r>
            <a:endParaRPr lang="nl-NL" dirty="0"/>
          </a:p>
        </p:txBody>
      </p:sp>
    </p:spTree>
    <p:extLst>
      <p:ext uri="{BB962C8B-B14F-4D97-AF65-F5344CB8AC3E}">
        <p14:creationId xmlns:p14="http://schemas.microsoft.com/office/powerpoint/2010/main" val="855857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development?</a:t>
            </a:r>
            <a:endParaRPr lang="nl-NL" dirty="0"/>
          </a:p>
        </p:txBody>
      </p:sp>
      <p:sp>
        <p:nvSpPr>
          <p:cNvPr id="3" name="Content Placeholder 2"/>
          <p:cNvSpPr>
            <a:spLocks noGrp="1"/>
          </p:cNvSpPr>
          <p:nvPr>
            <p:ph idx="1"/>
          </p:nvPr>
        </p:nvSpPr>
        <p:spPr/>
        <p:txBody>
          <a:bodyPr/>
          <a:lstStyle/>
          <a:p>
            <a:pPr marL="0" indent="0">
              <a:buNone/>
            </a:pPr>
            <a:r>
              <a:rPr lang="en-GB" dirty="0" smtClean="0"/>
              <a:t>Development is about the well being of a society as a whole</a:t>
            </a:r>
          </a:p>
          <a:p>
            <a:pPr marL="0" indent="0">
              <a:buNone/>
            </a:pPr>
            <a:r>
              <a:rPr lang="en-GB" dirty="0" smtClean="0"/>
              <a:t>Environment quality and economic growth are two aspects of it, both contribute to the wellbeing of a society</a:t>
            </a:r>
          </a:p>
          <a:p>
            <a:pPr marL="0" indent="0">
              <a:buNone/>
            </a:pPr>
            <a:r>
              <a:rPr lang="en-GB" dirty="0" smtClean="0"/>
              <a:t>BUT economic growth may come at the cost of environmental quality</a:t>
            </a:r>
          </a:p>
          <a:p>
            <a:pPr marL="0" indent="0">
              <a:buNone/>
            </a:pPr>
            <a:endParaRPr lang="nl-NL" dirty="0"/>
          </a:p>
        </p:txBody>
      </p:sp>
    </p:spTree>
    <p:extLst>
      <p:ext uri="{BB962C8B-B14F-4D97-AF65-F5344CB8AC3E}">
        <p14:creationId xmlns:p14="http://schemas.microsoft.com/office/powerpoint/2010/main" val="4028916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52726</TotalTime>
  <Words>2119</Words>
  <Application>Microsoft Office PowerPoint</Application>
  <PresentationFormat>On-screen Show (4:3)</PresentationFormat>
  <Paragraphs>265</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Environment Quality and Economic growth</vt:lpstr>
      <vt:lpstr>From the last week: Rhine Alarm model in action</vt:lpstr>
      <vt:lpstr>PowerPoint Presentation</vt:lpstr>
      <vt:lpstr>PowerPoint Presentation</vt:lpstr>
      <vt:lpstr>Metolachlor (weed killer) incident 2012</vt:lpstr>
      <vt:lpstr>PowerPoint Presentation</vt:lpstr>
      <vt:lpstr>Begin Hour 1</vt:lpstr>
      <vt:lpstr>What will we learn?</vt:lpstr>
      <vt:lpstr>What is development?</vt:lpstr>
      <vt:lpstr>Why do we care?</vt:lpstr>
      <vt:lpstr>Rio Declaration on Environment and Development 1992</vt:lpstr>
      <vt:lpstr>PowerPoint Presentation</vt:lpstr>
      <vt:lpstr>Is environment incompatible with development?</vt:lpstr>
      <vt:lpstr>Development can lead to investment in environmental health</vt:lpstr>
      <vt:lpstr>What do we need to explain this pattern of environment and growth? </vt:lpstr>
      <vt:lpstr>Unconstrained maximization</vt:lpstr>
      <vt:lpstr>Unconstrained maximization</vt:lpstr>
      <vt:lpstr>Unconstrained maximization of functions with 2 or more variables</vt:lpstr>
      <vt:lpstr>Exercise</vt:lpstr>
      <vt:lpstr>Begin Hour 2</vt:lpstr>
      <vt:lpstr>Envelope theorem</vt:lpstr>
      <vt:lpstr>Exercise</vt:lpstr>
      <vt:lpstr>Constrained maximization</vt:lpstr>
      <vt:lpstr>Condition of tangency</vt:lpstr>
      <vt:lpstr>Level sets</vt:lpstr>
      <vt:lpstr>Another way: the Lagrange method</vt:lpstr>
      <vt:lpstr>The Lagrange method</vt:lpstr>
      <vt:lpstr>The Lagrangian</vt:lpstr>
      <vt:lpstr>Assignment</vt:lpstr>
      <vt:lpstr>Begin Hour 3</vt:lpstr>
      <vt:lpstr>Axioms for consumer preference theory</vt:lpstr>
      <vt:lpstr>Utility function</vt:lpstr>
      <vt:lpstr>Utility function</vt:lpstr>
      <vt:lpstr>For 2D</vt:lpstr>
      <vt:lpstr>Utility maximization is constrained by income: c1 is available at price p1 and c2 is available at price p2  </vt:lpstr>
      <vt:lpstr>How is income, M, earned?</vt:lpstr>
      <vt:lpstr>A production function: producing beer or bitterballen</vt:lpstr>
      <vt:lpstr>How is income decided?</vt:lpstr>
      <vt:lpstr>Profit maximization:  max_ℓ  pf(ℓ)-wℓ for given prices p and w</vt:lpstr>
      <vt:lpstr>PowerPoint Presentation</vt:lpstr>
      <vt:lpstr>Where do the prices w,r and p come from?</vt:lpstr>
      <vt:lpstr>Socio-economy</vt:lpstr>
      <vt:lpstr>Production of two goods</vt:lpstr>
      <vt:lpstr>Production Edgeworth box and the efficient production set</vt:lpstr>
      <vt:lpstr>Efficient allocation of inputs and efficient production set</vt:lpstr>
      <vt:lpstr>Production possibility frontier</vt:lpstr>
      <vt:lpstr>How to obtain production possibility frontier mathematically?</vt:lpstr>
      <vt:lpstr>Production possibility frontier: An example</vt:lpstr>
      <vt:lpstr>General Equilibrium 1.0: Robinson Crusoe economy</vt:lpstr>
      <vt:lpstr>General equilibrium 1.0: Emergence of prices, efficient production and utility maximization</vt:lpstr>
      <vt:lpstr>General Equilibrium 1.0: Problem formulation</vt:lpstr>
    </vt:vector>
  </TitlesOfParts>
  <Company>TU Delft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Socio-hydrology 1</dc:title>
  <dc:creator>Saket Pande</dc:creator>
  <cp:lastModifiedBy>Saket Pande</cp:lastModifiedBy>
  <cp:revision>49</cp:revision>
  <dcterms:created xsi:type="dcterms:W3CDTF">2016-05-30T12:24:35Z</dcterms:created>
  <dcterms:modified xsi:type="dcterms:W3CDTF">2017-05-02T07:31:53Z</dcterms:modified>
</cp:coreProperties>
</file>